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62" r:id="rId5"/>
    <p:sldId id="257" r:id="rId6"/>
    <p:sldId id="258" r:id="rId7"/>
    <p:sldId id="259" r:id="rId8"/>
    <p:sldId id="260" r:id="rId9"/>
    <p:sldId id="261" r:id="rId10"/>
    <p:sldId id="266" r:id="rId11"/>
    <p:sldId id="283" r:id="rId12"/>
    <p:sldId id="274" r:id="rId13"/>
    <p:sldId id="287" r:id="rId14"/>
    <p:sldId id="280" r:id="rId15"/>
    <p:sldId id="288" r:id="rId16"/>
    <p:sldId id="279" r:id="rId17"/>
    <p:sldId id="284" r:id="rId18"/>
    <p:sldId id="281" r:id="rId19"/>
    <p:sldId id="282" r:id="rId20"/>
    <p:sldId id="275" r:id="rId21"/>
    <p:sldId id="289" r:id="rId22"/>
    <p:sldId id="263" r:id="rId23"/>
    <p:sldId id="264" r:id="rId24"/>
    <p:sldId id="290" r:id="rId25"/>
    <p:sldId id="285" r:id="rId26"/>
    <p:sldId id="291" r:id="rId27"/>
    <p:sldId id="265" r:id="rId28"/>
    <p:sldId id="292" r:id="rId29"/>
    <p:sldId id="277" r:id="rId30"/>
    <p:sldId id="293" r:id="rId31"/>
    <p:sldId id="276" r:id="rId32"/>
    <p:sldId id="295" r:id="rId33"/>
    <p:sldId id="271" r:id="rId34"/>
    <p:sldId id="297" r:id="rId35"/>
    <p:sldId id="296" r:id="rId36"/>
    <p:sldId id="269" r:id="rId37"/>
    <p:sldId id="272" r:id="rId38"/>
    <p:sldId id="278" r:id="rId39"/>
    <p:sldId id="273"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A1311-BAD9-41DA-BF3E-33B4D6C0EF78}" v="72" dt="2025-06-13T17:46:45.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30T16:12:47.9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28,'54'-19,"-13"14,1 2,77 4,-43 0,-56 0,-1 1,33 8,34 3,39-15,55 4,-112 10,-50-7,1-2,28 3,182-7,-207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1B342-731C-460C-8698-B49424E30933}" type="datetimeFigureOut">
              <a:rPr lang="en-US" smtClean="0"/>
              <a:t>6/28/2025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06DCD-F332-43B7-954B-D2211F8C3F20}" type="slidenum">
              <a:rPr lang="en-US" smtClean="0"/>
              <a:t>‹#›</a:t>
            </a:fld>
            <a:endParaRPr lang="en-US"/>
          </a:p>
        </p:txBody>
      </p:sp>
    </p:spTree>
    <p:extLst>
      <p:ext uri="{BB962C8B-B14F-4D97-AF65-F5344CB8AC3E}">
        <p14:creationId xmlns:p14="http://schemas.microsoft.com/office/powerpoint/2010/main" val="331483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06DCD-F332-43B7-954B-D2211F8C3F20}" type="slidenum">
              <a:rPr lang="en-US" smtClean="0"/>
              <a:t>1</a:t>
            </a:fld>
            <a:endParaRPr lang="en-US"/>
          </a:p>
        </p:txBody>
      </p:sp>
    </p:spTree>
    <p:extLst>
      <p:ext uri="{BB962C8B-B14F-4D97-AF65-F5344CB8AC3E}">
        <p14:creationId xmlns:p14="http://schemas.microsoft.com/office/powerpoint/2010/main" val="395153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106DCD-F332-43B7-954B-D2211F8C3F20}" type="slidenum">
              <a:rPr lang="en-US" smtClean="0"/>
              <a:t>2</a:t>
            </a:fld>
            <a:endParaRPr lang="en-US"/>
          </a:p>
        </p:txBody>
      </p:sp>
    </p:spTree>
    <p:extLst>
      <p:ext uri="{BB962C8B-B14F-4D97-AF65-F5344CB8AC3E}">
        <p14:creationId xmlns:p14="http://schemas.microsoft.com/office/powerpoint/2010/main" val="359469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10E7-9D14-72BD-E59C-67A0C65B1E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206832-F31B-3505-5619-0AE33F83D4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99AA6-DE55-8927-C1FC-8CC9F776CC4E}"/>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5" name="Footer Placeholder 4">
            <a:extLst>
              <a:ext uri="{FF2B5EF4-FFF2-40B4-BE49-F238E27FC236}">
                <a16:creationId xmlns:a16="http://schemas.microsoft.com/office/drawing/2014/main" id="{B0EF18B4-55F0-ADDB-BDB6-05274A989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36776-8E0C-8614-2D25-C4F00ADC0DC3}"/>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212970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5904-5D7A-E4C3-6409-1B0E259926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B61F67-EFB1-6A30-681A-9987AD1833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8F771-E274-C225-D0AD-8DFD5D182511}"/>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5" name="Footer Placeholder 4">
            <a:extLst>
              <a:ext uri="{FF2B5EF4-FFF2-40B4-BE49-F238E27FC236}">
                <a16:creationId xmlns:a16="http://schemas.microsoft.com/office/drawing/2014/main" id="{8FBD5C62-8A2D-A8C5-4CD4-FC8ACAA80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B8CC6-E070-B6E5-94C4-EB3C09722085}"/>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26971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D4452-8963-07FB-AB7A-859E9924DC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78EA9-C3BA-F062-DFCE-68E72539ED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54BF5-1664-2E1D-ABD8-982E3C2562DF}"/>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5" name="Footer Placeholder 4">
            <a:extLst>
              <a:ext uri="{FF2B5EF4-FFF2-40B4-BE49-F238E27FC236}">
                <a16:creationId xmlns:a16="http://schemas.microsoft.com/office/drawing/2014/main" id="{98147B0D-EA7B-C705-7E5C-9DCBB9A78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E578D-7A4F-939C-F243-37CE0FD6F113}"/>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24169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1D15-8142-B92E-915C-8C0755FE7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74E54-E89E-64E0-3BA8-4A8C3FEBF9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09173-B27A-6ABB-E260-A36DCE3DED18}"/>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5" name="Footer Placeholder 4">
            <a:extLst>
              <a:ext uri="{FF2B5EF4-FFF2-40B4-BE49-F238E27FC236}">
                <a16:creationId xmlns:a16="http://schemas.microsoft.com/office/drawing/2014/main" id="{C1DF0712-F03F-934A-2A52-0B847B92C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E3790-75EA-0144-D9AA-7E6AA70BB20B}"/>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260080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5B3F-944D-F0E1-EC6B-C55836842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A6FEE5-93AC-3F58-1033-139B8DB286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52AE93-B4DA-D9A1-705B-F6D0009125E7}"/>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5" name="Footer Placeholder 4">
            <a:extLst>
              <a:ext uri="{FF2B5EF4-FFF2-40B4-BE49-F238E27FC236}">
                <a16:creationId xmlns:a16="http://schemas.microsoft.com/office/drawing/2014/main" id="{CEBDC132-9008-CB93-3411-BD792E59A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04EA4-1BC9-EF14-AC5E-E44EC4CE1289}"/>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140234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1E4E-8B2F-0B72-913E-B0793A814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A3AEC2-C7B0-3CB6-3EBF-30AFA5C364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AC4ED-964D-484D-22D4-41242ECC50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1E9E1D-8B7F-20C4-E234-36F86CD1D0F9}"/>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6" name="Footer Placeholder 5">
            <a:extLst>
              <a:ext uri="{FF2B5EF4-FFF2-40B4-BE49-F238E27FC236}">
                <a16:creationId xmlns:a16="http://schemas.microsoft.com/office/drawing/2014/main" id="{AAE4A06C-290D-A015-053C-C422BD5B7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E389F-76D0-CB9B-7964-8A802C078962}"/>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174575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3AC7-387D-8EDF-2C40-D09FB3BE48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24D0F3-6CB1-90BF-0243-5ABF00026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BBA479-ECFF-8FF1-F118-200DC56460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9A8F5-3981-15F7-9D74-1D0345159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5BA6DE-BC5C-0DE8-3BE7-D909F8C5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2E9F7B-2531-074E-EE45-8C178DBA3884}"/>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8" name="Footer Placeholder 7">
            <a:extLst>
              <a:ext uri="{FF2B5EF4-FFF2-40B4-BE49-F238E27FC236}">
                <a16:creationId xmlns:a16="http://schemas.microsoft.com/office/drawing/2014/main" id="{E9F37F70-17AC-8184-8A32-B6D839F1A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9F1C06-496D-F21D-6DF4-9536572E9443}"/>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21609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7065-8A2D-31C1-1D6E-9289FB47E2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6EA21D-40F6-BE0D-F57E-74DD48ADF641}"/>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4" name="Footer Placeholder 3">
            <a:extLst>
              <a:ext uri="{FF2B5EF4-FFF2-40B4-BE49-F238E27FC236}">
                <a16:creationId xmlns:a16="http://schemas.microsoft.com/office/drawing/2014/main" id="{87AECCCE-3F35-2857-5390-1D94227985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80149B-D71F-DD58-78C9-C63D0B364ED7}"/>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32925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FB815-E279-40E5-9348-1957A5EBB314}"/>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3" name="Footer Placeholder 2">
            <a:extLst>
              <a:ext uri="{FF2B5EF4-FFF2-40B4-BE49-F238E27FC236}">
                <a16:creationId xmlns:a16="http://schemas.microsoft.com/office/drawing/2014/main" id="{20C1ADCF-6C5F-FE84-8A51-FF880642C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70715C-7E3E-04FD-9B07-D810844ECB1C}"/>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210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BA17-8DA8-CF1A-CEB5-7F643D9B5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2491A3-F3D9-5FD9-7497-A9BB524683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70B2A4-D048-3E3D-DFB6-A2B1B914B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E55E7B-7B11-632F-43B9-FAF41E31FFBC}"/>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6" name="Footer Placeholder 5">
            <a:extLst>
              <a:ext uri="{FF2B5EF4-FFF2-40B4-BE49-F238E27FC236}">
                <a16:creationId xmlns:a16="http://schemas.microsoft.com/office/drawing/2014/main" id="{B8BC9296-C3E7-A3FD-8260-F6F6A7CA5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C2731F-5379-85B1-5BBC-EC3D7E0E7BD7}"/>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267773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D887-996A-2535-36EC-D1941217F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5DB487-0C59-26B8-D078-8FC5298AEB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6B371B-32BC-EE9D-2FB1-62B9B937A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AA14D8-BC9F-A972-F5A1-33E9C283361D}"/>
              </a:ext>
            </a:extLst>
          </p:cNvPr>
          <p:cNvSpPr>
            <a:spLocks noGrp="1"/>
          </p:cNvSpPr>
          <p:nvPr>
            <p:ph type="dt" sz="half" idx="10"/>
          </p:nvPr>
        </p:nvSpPr>
        <p:spPr/>
        <p:txBody>
          <a:bodyPr/>
          <a:lstStyle/>
          <a:p>
            <a:fld id="{A9A0CC3C-ED40-4C3F-9D94-819E0AF93549}" type="datetimeFigureOut">
              <a:rPr lang="en-US" smtClean="0"/>
              <a:t>6/28/2025</a:t>
            </a:fld>
            <a:endParaRPr lang="en-US"/>
          </a:p>
        </p:txBody>
      </p:sp>
      <p:sp>
        <p:nvSpPr>
          <p:cNvPr id="6" name="Footer Placeholder 5">
            <a:extLst>
              <a:ext uri="{FF2B5EF4-FFF2-40B4-BE49-F238E27FC236}">
                <a16:creationId xmlns:a16="http://schemas.microsoft.com/office/drawing/2014/main" id="{251FE168-BEC8-98E4-1B89-BF7828B9BD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8E2BC-5882-3F52-9167-66D53338EC77}"/>
              </a:ext>
            </a:extLst>
          </p:cNvPr>
          <p:cNvSpPr>
            <a:spLocks noGrp="1"/>
          </p:cNvSpPr>
          <p:nvPr>
            <p:ph type="sldNum" sz="quarter" idx="12"/>
          </p:nvPr>
        </p:nvSpPr>
        <p:spPr/>
        <p:txBody>
          <a:bodyPr/>
          <a:lstStyle/>
          <a:p>
            <a:fld id="{1C3851B2-0530-47D9-B82D-B24749738C62}" type="slidenum">
              <a:rPr lang="en-US" smtClean="0"/>
              <a:t>‹#›</a:t>
            </a:fld>
            <a:endParaRPr lang="en-US"/>
          </a:p>
        </p:txBody>
      </p:sp>
    </p:spTree>
    <p:extLst>
      <p:ext uri="{BB962C8B-B14F-4D97-AF65-F5344CB8AC3E}">
        <p14:creationId xmlns:p14="http://schemas.microsoft.com/office/powerpoint/2010/main" val="59859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7BD81E-8C1B-96A5-6BDD-34441B8FB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8958D6-AB1D-4383-1127-1B359D189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BC2EC-3053-069B-BF28-7D8C7C99FC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A0CC3C-ED40-4C3F-9D94-819E0AF93549}" type="datetimeFigureOut">
              <a:rPr lang="en-US" smtClean="0"/>
              <a:t>6/28/2025</a:t>
            </a:fld>
            <a:endParaRPr lang="en-US"/>
          </a:p>
        </p:txBody>
      </p:sp>
      <p:sp>
        <p:nvSpPr>
          <p:cNvPr id="5" name="Footer Placeholder 4">
            <a:extLst>
              <a:ext uri="{FF2B5EF4-FFF2-40B4-BE49-F238E27FC236}">
                <a16:creationId xmlns:a16="http://schemas.microsoft.com/office/drawing/2014/main" id="{09CF6770-97CA-6BCC-DCA2-5D0AA1D82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1ECF6D-08FE-163D-6CA8-96C7CF5CCB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3851B2-0530-47D9-B82D-B24749738C62}" type="slidenum">
              <a:rPr lang="en-US" smtClean="0"/>
              <a:t>‹#›</a:t>
            </a:fld>
            <a:endParaRPr lang="en-US"/>
          </a:p>
        </p:txBody>
      </p:sp>
    </p:spTree>
    <p:extLst>
      <p:ext uri="{BB962C8B-B14F-4D97-AF65-F5344CB8AC3E}">
        <p14:creationId xmlns:p14="http://schemas.microsoft.com/office/powerpoint/2010/main" val="130063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20.png"/><Relationship Id="rId5" Type="http://schemas.openxmlformats.org/officeDocument/2006/relationships/customXml" Target="../ink/ink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5AD6B7D9-D91B-3560-117E-D724FBFFC7FE}"/>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5530" b="19470"/>
          <a:stretch>
            <a:fill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B16ECD-8FF8-8210-F6C6-13E66408824D}"/>
              </a:ext>
            </a:extLst>
          </p:cNvPr>
          <p:cNvSpPr>
            <a:spLocks noGrp="1"/>
          </p:cNvSpPr>
          <p:nvPr>
            <p:ph type="ctrTitle"/>
          </p:nvPr>
        </p:nvSpPr>
        <p:spPr>
          <a:xfrm>
            <a:off x="1524000" y="1122362"/>
            <a:ext cx="9144000" cy="2900518"/>
          </a:xfrm>
        </p:spPr>
        <p:txBody>
          <a:bodyPr>
            <a:normAutofit/>
          </a:bodyPr>
          <a:lstStyle/>
          <a:p>
            <a:r>
              <a:rPr lang="en-US">
                <a:solidFill>
                  <a:srgbClr val="FFFFFF"/>
                </a:solidFill>
              </a:rPr>
              <a:t>Industrial Robotic Animatronic</a:t>
            </a:r>
          </a:p>
        </p:txBody>
      </p:sp>
      <p:sp>
        <p:nvSpPr>
          <p:cNvPr id="3" name="Subtitle 2">
            <a:extLst>
              <a:ext uri="{FF2B5EF4-FFF2-40B4-BE49-F238E27FC236}">
                <a16:creationId xmlns:a16="http://schemas.microsoft.com/office/drawing/2014/main" id="{02A30560-8A56-B53F-D4F5-5B6B5A7CBCFE}"/>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Demo</a:t>
            </a:r>
          </a:p>
          <a:p>
            <a:r>
              <a:rPr lang="en-US" dirty="0">
                <a:solidFill>
                  <a:srgbClr val="FFFFFF"/>
                </a:solidFill>
              </a:rPr>
              <a:t>Group 21</a:t>
            </a:r>
          </a:p>
        </p:txBody>
      </p:sp>
    </p:spTree>
    <p:extLst>
      <p:ext uri="{BB962C8B-B14F-4D97-AF65-F5344CB8AC3E}">
        <p14:creationId xmlns:p14="http://schemas.microsoft.com/office/powerpoint/2010/main" val="264018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72757-D7DF-785A-20A3-4E32FDE108E8}"/>
              </a:ext>
            </a:extLst>
          </p:cNvPr>
          <p:cNvSpPr>
            <a:spLocks noGrp="1"/>
          </p:cNvSpPr>
          <p:nvPr>
            <p:ph type="title"/>
          </p:nvPr>
        </p:nvSpPr>
        <p:spPr/>
        <p:txBody>
          <a:bodyPr/>
          <a:lstStyle/>
          <a:p>
            <a:pPr algn="ctr"/>
            <a:r>
              <a:rPr lang="en-US"/>
              <a:t>Hardware Part Comparison/Selection</a:t>
            </a:r>
            <a:br>
              <a:rPr lang="en-US"/>
            </a:br>
            <a:r>
              <a:rPr lang="en-US"/>
              <a:t> (Motor Types)</a:t>
            </a:r>
          </a:p>
        </p:txBody>
      </p:sp>
      <p:pic>
        <p:nvPicPr>
          <p:cNvPr id="5" name="Content Placeholder 4">
            <a:extLst>
              <a:ext uri="{FF2B5EF4-FFF2-40B4-BE49-F238E27FC236}">
                <a16:creationId xmlns:a16="http://schemas.microsoft.com/office/drawing/2014/main" id="{59420791-F302-B14A-5E63-D39B5761DF5D}"/>
              </a:ext>
            </a:extLst>
          </p:cNvPr>
          <p:cNvPicPr>
            <a:picLocks noGrp="1" noChangeAspect="1"/>
          </p:cNvPicPr>
          <p:nvPr>
            <p:ph idx="1"/>
          </p:nvPr>
        </p:nvPicPr>
        <p:blipFill>
          <a:blip r:embed="rId2"/>
          <a:stretch>
            <a:fillRect/>
          </a:stretch>
        </p:blipFill>
        <p:spPr>
          <a:xfrm>
            <a:off x="2303299" y="2438072"/>
            <a:ext cx="7585401" cy="2374560"/>
          </a:xfrm>
        </p:spPr>
      </p:pic>
      <p:pic>
        <p:nvPicPr>
          <p:cNvPr id="4" name="Picture 3" descr="A person smiling at the camera&#10;&#10;AI-generated content may be incorrect.">
            <a:extLst>
              <a:ext uri="{FF2B5EF4-FFF2-40B4-BE49-F238E27FC236}">
                <a16:creationId xmlns:a16="http://schemas.microsoft.com/office/drawing/2014/main" id="{388692D7-1CF0-FBC7-826D-50F03B63D875}"/>
              </a:ext>
            </a:extLst>
          </p:cNvPr>
          <p:cNvPicPr>
            <a:picLocks noChangeAspect="1"/>
          </p:cNvPicPr>
          <p:nvPr/>
        </p:nvPicPr>
        <p:blipFill>
          <a:blip r:embed="rId3"/>
          <a:srcRect t="8565" r="-550" b="7776"/>
          <a:stretch>
            <a:fillRect/>
          </a:stretch>
        </p:blipFill>
        <p:spPr>
          <a:xfrm>
            <a:off x="16841" y="5107425"/>
            <a:ext cx="1641738" cy="1754604"/>
          </a:xfrm>
          <a:prstGeom prst="ellipse">
            <a:avLst/>
          </a:prstGeom>
        </p:spPr>
      </p:pic>
    </p:spTree>
    <p:extLst>
      <p:ext uri="{BB962C8B-B14F-4D97-AF65-F5344CB8AC3E}">
        <p14:creationId xmlns:p14="http://schemas.microsoft.com/office/powerpoint/2010/main" val="366854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C4E8-3CA9-FC83-0E55-A8C6E1217BD6}"/>
              </a:ext>
            </a:extLst>
          </p:cNvPr>
          <p:cNvSpPr>
            <a:spLocks noGrp="1"/>
          </p:cNvSpPr>
          <p:nvPr>
            <p:ph type="title"/>
          </p:nvPr>
        </p:nvSpPr>
        <p:spPr/>
        <p:txBody>
          <a:bodyPr/>
          <a:lstStyle/>
          <a:p>
            <a:pPr algn="ctr"/>
            <a:r>
              <a:rPr lang="en-US"/>
              <a:t>Hardware Technology Comparison </a:t>
            </a:r>
            <a:br>
              <a:rPr lang="en-US"/>
            </a:br>
            <a:r>
              <a:rPr lang="en-US"/>
              <a:t>(Sensors)</a:t>
            </a:r>
          </a:p>
        </p:txBody>
      </p:sp>
      <p:pic>
        <p:nvPicPr>
          <p:cNvPr id="5" name="Content Placeholder 4">
            <a:extLst>
              <a:ext uri="{FF2B5EF4-FFF2-40B4-BE49-F238E27FC236}">
                <a16:creationId xmlns:a16="http://schemas.microsoft.com/office/drawing/2014/main" id="{3761B23A-D730-BA41-C52C-52D2474D243C}"/>
              </a:ext>
            </a:extLst>
          </p:cNvPr>
          <p:cNvPicPr>
            <a:picLocks noGrp="1" noChangeAspect="1"/>
          </p:cNvPicPr>
          <p:nvPr>
            <p:ph idx="1"/>
          </p:nvPr>
        </p:nvPicPr>
        <p:blipFill>
          <a:blip r:embed="rId2"/>
          <a:stretch>
            <a:fillRect/>
          </a:stretch>
        </p:blipFill>
        <p:spPr>
          <a:xfrm>
            <a:off x="3904488" y="1763840"/>
            <a:ext cx="4306824" cy="4929568"/>
          </a:xfrm>
        </p:spPr>
      </p:pic>
      <p:pic>
        <p:nvPicPr>
          <p:cNvPr id="4" name="Picture 3" descr="A person smiling at the camera&#10;&#10;AI-generated content may be incorrect.">
            <a:extLst>
              <a:ext uri="{FF2B5EF4-FFF2-40B4-BE49-F238E27FC236}">
                <a16:creationId xmlns:a16="http://schemas.microsoft.com/office/drawing/2014/main" id="{0CF35154-5EAB-92BE-D92B-1801EBCC2A83}"/>
              </a:ext>
            </a:extLst>
          </p:cNvPr>
          <p:cNvPicPr>
            <a:picLocks noChangeAspect="1"/>
          </p:cNvPicPr>
          <p:nvPr/>
        </p:nvPicPr>
        <p:blipFill>
          <a:blip r:embed="rId3"/>
          <a:srcRect t="8565" r="-550" b="7776"/>
          <a:stretch>
            <a:fillRect/>
          </a:stretch>
        </p:blipFill>
        <p:spPr>
          <a:xfrm>
            <a:off x="16841" y="5107425"/>
            <a:ext cx="1641738" cy="1754604"/>
          </a:xfrm>
          <a:prstGeom prst="ellipse">
            <a:avLst/>
          </a:prstGeom>
        </p:spPr>
      </p:pic>
    </p:spTree>
    <p:extLst>
      <p:ext uri="{BB962C8B-B14F-4D97-AF65-F5344CB8AC3E}">
        <p14:creationId xmlns:p14="http://schemas.microsoft.com/office/powerpoint/2010/main" val="348493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154B-F4D7-E34C-535E-256349871610}"/>
              </a:ext>
            </a:extLst>
          </p:cNvPr>
          <p:cNvSpPr>
            <a:spLocks noGrp="1"/>
          </p:cNvSpPr>
          <p:nvPr>
            <p:ph type="title"/>
          </p:nvPr>
        </p:nvSpPr>
        <p:spPr/>
        <p:txBody>
          <a:bodyPr/>
          <a:lstStyle/>
          <a:p>
            <a:pPr algn="ctr"/>
            <a:r>
              <a:rPr lang="en-US"/>
              <a:t>Hardware Part Comparison/Selection</a:t>
            </a:r>
            <a:br>
              <a:rPr lang="en-US"/>
            </a:br>
            <a:r>
              <a:rPr lang="en-US"/>
              <a:t> (Sensors)</a:t>
            </a:r>
          </a:p>
        </p:txBody>
      </p:sp>
      <p:pic>
        <p:nvPicPr>
          <p:cNvPr id="5" name="Content Placeholder 4">
            <a:extLst>
              <a:ext uri="{FF2B5EF4-FFF2-40B4-BE49-F238E27FC236}">
                <a16:creationId xmlns:a16="http://schemas.microsoft.com/office/drawing/2014/main" id="{8901EA6D-649D-F3E1-5A13-0FA70FCD10AE}"/>
              </a:ext>
            </a:extLst>
          </p:cNvPr>
          <p:cNvPicPr>
            <a:picLocks noGrp="1" noChangeAspect="1"/>
          </p:cNvPicPr>
          <p:nvPr>
            <p:ph idx="1"/>
          </p:nvPr>
        </p:nvPicPr>
        <p:blipFill>
          <a:blip r:embed="rId2"/>
          <a:stretch>
            <a:fillRect/>
          </a:stretch>
        </p:blipFill>
        <p:spPr>
          <a:xfrm>
            <a:off x="2785981" y="2363033"/>
            <a:ext cx="6620038" cy="3668797"/>
          </a:xfrm>
        </p:spPr>
      </p:pic>
      <p:pic>
        <p:nvPicPr>
          <p:cNvPr id="4" name="Picture 3" descr="A person smiling at the camera&#10;&#10;AI-generated content may be incorrect.">
            <a:extLst>
              <a:ext uri="{FF2B5EF4-FFF2-40B4-BE49-F238E27FC236}">
                <a16:creationId xmlns:a16="http://schemas.microsoft.com/office/drawing/2014/main" id="{0BB107F7-47C0-4F33-A693-2FA0429EA4FB}"/>
              </a:ext>
            </a:extLst>
          </p:cNvPr>
          <p:cNvPicPr>
            <a:picLocks noChangeAspect="1"/>
          </p:cNvPicPr>
          <p:nvPr/>
        </p:nvPicPr>
        <p:blipFill>
          <a:blip r:embed="rId3"/>
          <a:srcRect t="8565" r="-550" b="7776"/>
          <a:stretch>
            <a:fillRect/>
          </a:stretch>
        </p:blipFill>
        <p:spPr>
          <a:xfrm>
            <a:off x="16841" y="5107425"/>
            <a:ext cx="1641738" cy="1754604"/>
          </a:xfrm>
          <a:prstGeom prst="ellipse">
            <a:avLst/>
          </a:prstGeom>
        </p:spPr>
      </p:pic>
    </p:spTree>
    <p:extLst>
      <p:ext uri="{BB962C8B-B14F-4D97-AF65-F5344CB8AC3E}">
        <p14:creationId xmlns:p14="http://schemas.microsoft.com/office/powerpoint/2010/main" val="419967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5CDF-0F15-D495-1A05-7027E9F17D3A}"/>
              </a:ext>
            </a:extLst>
          </p:cNvPr>
          <p:cNvSpPr>
            <a:spLocks noGrp="1"/>
          </p:cNvSpPr>
          <p:nvPr>
            <p:ph type="title"/>
          </p:nvPr>
        </p:nvSpPr>
        <p:spPr/>
        <p:txBody>
          <a:bodyPr/>
          <a:lstStyle/>
          <a:p>
            <a:pPr algn="ctr"/>
            <a:r>
              <a:rPr lang="en-US"/>
              <a:t>Hardware Technology Comparison/Selection (Protection System)</a:t>
            </a:r>
          </a:p>
        </p:txBody>
      </p:sp>
      <p:pic>
        <p:nvPicPr>
          <p:cNvPr id="5" name="Picture 4">
            <a:extLst>
              <a:ext uri="{FF2B5EF4-FFF2-40B4-BE49-F238E27FC236}">
                <a16:creationId xmlns:a16="http://schemas.microsoft.com/office/drawing/2014/main" id="{314C143B-DE1F-C4B4-6F6D-A40D01DEDBA9}"/>
              </a:ext>
            </a:extLst>
          </p:cNvPr>
          <p:cNvPicPr>
            <a:picLocks noChangeAspect="1"/>
          </p:cNvPicPr>
          <p:nvPr/>
        </p:nvPicPr>
        <p:blipFill>
          <a:blip r:embed="rId2"/>
          <a:stretch>
            <a:fillRect/>
          </a:stretch>
        </p:blipFill>
        <p:spPr>
          <a:xfrm>
            <a:off x="2648952" y="1947362"/>
            <a:ext cx="6894095" cy="3549674"/>
          </a:xfrm>
          <a:prstGeom prst="rect">
            <a:avLst/>
          </a:prstGeom>
        </p:spPr>
      </p:pic>
      <p:pic>
        <p:nvPicPr>
          <p:cNvPr id="4" name="Picture 2" descr="A person standing with his arms crossed&#10;&#10;AI-generated content may be incorrect.">
            <a:extLst>
              <a:ext uri="{FF2B5EF4-FFF2-40B4-BE49-F238E27FC236}">
                <a16:creationId xmlns:a16="http://schemas.microsoft.com/office/drawing/2014/main" id="{A18A4C04-6023-644D-878C-517CB3489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2" t="5236" r="28904" b="17840"/>
          <a:stretch>
            <a:fillRect/>
          </a:stretch>
        </p:blipFill>
        <p:spPr bwMode="auto">
          <a:xfrm>
            <a:off x="-2664" y="5095025"/>
            <a:ext cx="1633642" cy="1751460"/>
          </a:xfrm>
          <a:prstGeom prst="ellipse">
            <a:avLst/>
          </a:prstGeom>
          <a:noFill/>
          <a:ln>
            <a:solidFill>
              <a:srgbClr val="4472C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74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F9D0-2ACF-2407-2969-11B353FF10D2}"/>
              </a:ext>
            </a:extLst>
          </p:cNvPr>
          <p:cNvSpPr>
            <a:spLocks noGrp="1"/>
          </p:cNvSpPr>
          <p:nvPr>
            <p:ph type="title"/>
          </p:nvPr>
        </p:nvSpPr>
        <p:spPr/>
        <p:txBody>
          <a:bodyPr/>
          <a:lstStyle/>
          <a:p>
            <a:pPr algn="ctr"/>
            <a:r>
              <a:rPr lang="en-US"/>
              <a:t>Hardware Part Comparison/Selection</a:t>
            </a:r>
            <a:br>
              <a:rPr lang="en-US"/>
            </a:br>
            <a:r>
              <a:rPr lang="en-US"/>
              <a:t> (Protection System)</a:t>
            </a:r>
          </a:p>
        </p:txBody>
      </p:sp>
      <p:pic>
        <p:nvPicPr>
          <p:cNvPr id="5" name="Content Placeholder 4">
            <a:extLst>
              <a:ext uri="{FF2B5EF4-FFF2-40B4-BE49-F238E27FC236}">
                <a16:creationId xmlns:a16="http://schemas.microsoft.com/office/drawing/2014/main" id="{CD28F953-39F7-C464-F7A1-D1FF9CD7D71B}"/>
              </a:ext>
            </a:extLst>
          </p:cNvPr>
          <p:cNvPicPr>
            <a:picLocks noGrp="1" noChangeAspect="1"/>
          </p:cNvPicPr>
          <p:nvPr>
            <p:ph idx="1"/>
          </p:nvPr>
        </p:nvPicPr>
        <p:blipFill>
          <a:blip r:embed="rId2"/>
          <a:stretch>
            <a:fillRect/>
          </a:stretch>
        </p:blipFill>
        <p:spPr>
          <a:xfrm>
            <a:off x="3149255" y="2330681"/>
            <a:ext cx="5893489" cy="3556772"/>
          </a:xfrm>
        </p:spPr>
      </p:pic>
      <p:pic>
        <p:nvPicPr>
          <p:cNvPr id="4" name="Picture 2" descr="A person standing with his arms crossed&#10;&#10;AI-generated content may be incorrect.">
            <a:extLst>
              <a:ext uri="{FF2B5EF4-FFF2-40B4-BE49-F238E27FC236}">
                <a16:creationId xmlns:a16="http://schemas.microsoft.com/office/drawing/2014/main" id="{CE4FF30E-3E6D-94CD-C684-EA572E346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2" t="5236" r="28904" b="17840"/>
          <a:stretch>
            <a:fillRect/>
          </a:stretch>
        </p:blipFill>
        <p:spPr bwMode="auto">
          <a:xfrm>
            <a:off x="-2664" y="5095025"/>
            <a:ext cx="1633642" cy="1751460"/>
          </a:xfrm>
          <a:prstGeom prst="ellipse">
            <a:avLst/>
          </a:prstGeom>
          <a:noFill/>
          <a:ln>
            <a:solidFill>
              <a:srgbClr val="4472C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32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CA4E-04A1-5673-F88B-8CBD1FE848CA}"/>
              </a:ext>
            </a:extLst>
          </p:cNvPr>
          <p:cNvSpPr>
            <a:spLocks noGrp="1"/>
          </p:cNvSpPr>
          <p:nvPr>
            <p:ph type="title"/>
          </p:nvPr>
        </p:nvSpPr>
        <p:spPr/>
        <p:txBody>
          <a:bodyPr/>
          <a:lstStyle/>
          <a:p>
            <a:pPr algn="ctr"/>
            <a:r>
              <a:rPr lang="en-US"/>
              <a:t>Hardware Technology Comparison </a:t>
            </a:r>
            <a:br>
              <a:rPr lang="en-US"/>
            </a:br>
            <a:r>
              <a:rPr lang="en-US"/>
              <a:t>(Voltage Regulator)</a:t>
            </a:r>
          </a:p>
        </p:txBody>
      </p:sp>
      <p:pic>
        <p:nvPicPr>
          <p:cNvPr id="5" name="Content Placeholder 4">
            <a:extLst>
              <a:ext uri="{FF2B5EF4-FFF2-40B4-BE49-F238E27FC236}">
                <a16:creationId xmlns:a16="http://schemas.microsoft.com/office/drawing/2014/main" id="{BE71FA4A-8E9C-950B-2BE2-2762029307F4}"/>
              </a:ext>
            </a:extLst>
          </p:cNvPr>
          <p:cNvPicPr>
            <a:picLocks noGrp="1" noChangeAspect="1"/>
          </p:cNvPicPr>
          <p:nvPr>
            <p:ph idx="1"/>
          </p:nvPr>
        </p:nvPicPr>
        <p:blipFill>
          <a:blip r:embed="rId4"/>
          <a:stretch>
            <a:fillRect/>
          </a:stretch>
        </p:blipFill>
        <p:spPr>
          <a:xfrm>
            <a:off x="3503328" y="1825625"/>
            <a:ext cx="5185344" cy="4351338"/>
          </a:xfr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2819D77-F956-DEF9-630B-4F5F697566FA}"/>
                  </a:ext>
                </a:extLst>
              </p14:cNvPr>
              <p14:cNvContentPartPr/>
              <p14:nvPr/>
            </p14:nvContentPartPr>
            <p14:xfrm>
              <a:off x="4589928" y="1910016"/>
              <a:ext cx="438480" cy="19800"/>
            </p14:xfrm>
          </p:contentPart>
        </mc:Choice>
        <mc:Fallback xmlns="">
          <p:pic>
            <p:nvPicPr>
              <p:cNvPr id="7" name="Ink 6">
                <a:extLst>
                  <a:ext uri="{FF2B5EF4-FFF2-40B4-BE49-F238E27FC236}">
                    <a16:creationId xmlns:a16="http://schemas.microsoft.com/office/drawing/2014/main" id="{F2819D77-F956-DEF9-630B-4F5F697566FA}"/>
                  </a:ext>
                </a:extLst>
              </p:cNvPr>
              <p:cNvPicPr/>
              <p:nvPr/>
            </p:nvPicPr>
            <p:blipFill>
              <a:blip r:embed="rId6"/>
              <a:stretch>
                <a:fillRect/>
              </a:stretch>
            </p:blipFill>
            <p:spPr>
              <a:xfrm>
                <a:off x="4535928" y="1802016"/>
                <a:ext cx="546120" cy="235440"/>
              </a:xfrm>
              <a:prstGeom prst="rect">
                <a:avLst/>
              </a:prstGeom>
            </p:spPr>
          </p:pic>
        </mc:Fallback>
      </mc:AlternateContent>
      <p:pic>
        <p:nvPicPr>
          <p:cNvPr id="4" name="Picture 3" descr="A person smiling for a picture&#10;&#10;AI-generated content may be incorrect.">
            <a:extLst>
              <a:ext uri="{FF2B5EF4-FFF2-40B4-BE49-F238E27FC236}">
                <a16:creationId xmlns:a16="http://schemas.microsoft.com/office/drawing/2014/main" id="{BEA4F019-347B-3D65-2477-8D124C5CD5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303" r="11305"/>
          <a:stretch>
            <a:fillRect/>
          </a:stretch>
        </p:blipFill>
        <p:spPr bwMode="auto">
          <a:xfrm>
            <a:off x="2884" y="5107748"/>
            <a:ext cx="1627174" cy="1750034"/>
          </a:xfrm>
          <a:prstGeom prst="ellipse">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B30AF97C-D5FB-CC96-7462-4E82E6F9D3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106924"/>
            <a:ext cx="385951" cy="385951"/>
          </a:xfrm>
          <a:prstGeom prst="rect">
            <a:avLst/>
          </a:prstGeom>
        </p:spPr>
      </p:pic>
    </p:spTree>
    <p:extLst>
      <p:ext uri="{BB962C8B-B14F-4D97-AF65-F5344CB8AC3E}">
        <p14:creationId xmlns:p14="http://schemas.microsoft.com/office/powerpoint/2010/main" val="387319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1E2C-8C6F-E89D-8E42-227DAAB2DC62}"/>
              </a:ext>
            </a:extLst>
          </p:cNvPr>
          <p:cNvSpPr>
            <a:spLocks noGrp="1"/>
          </p:cNvSpPr>
          <p:nvPr>
            <p:ph type="title"/>
          </p:nvPr>
        </p:nvSpPr>
        <p:spPr/>
        <p:txBody>
          <a:bodyPr/>
          <a:lstStyle/>
          <a:p>
            <a:pPr algn="ctr"/>
            <a:r>
              <a:rPr lang="en-US"/>
              <a:t>Hardware Part Comparison/Selection</a:t>
            </a:r>
            <a:br>
              <a:rPr lang="en-US"/>
            </a:br>
            <a:r>
              <a:rPr lang="en-US"/>
              <a:t> (Voltage Regulator)</a:t>
            </a:r>
          </a:p>
        </p:txBody>
      </p:sp>
      <p:pic>
        <p:nvPicPr>
          <p:cNvPr id="5" name="Content Placeholder 4">
            <a:extLst>
              <a:ext uri="{FF2B5EF4-FFF2-40B4-BE49-F238E27FC236}">
                <a16:creationId xmlns:a16="http://schemas.microsoft.com/office/drawing/2014/main" id="{AA23BBAD-6ED8-E0F9-EDBE-9831F6B8D2B6}"/>
              </a:ext>
            </a:extLst>
          </p:cNvPr>
          <p:cNvPicPr>
            <a:picLocks noGrp="1" noChangeAspect="1"/>
          </p:cNvPicPr>
          <p:nvPr>
            <p:ph idx="1"/>
          </p:nvPr>
        </p:nvPicPr>
        <p:blipFill>
          <a:blip r:embed="rId4"/>
          <a:stretch>
            <a:fillRect/>
          </a:stretch>
        </p:blipFill>
        <p:spPr>
          <a:xfrm>
            <a:off x="2239566" y="2337085"/>
            <a:ext cx="7712867" cy="2213376"/>
          </a:xfrm>
        </p:spPr>
      </p:pic>
      <p:pic>
        <p:nvPicPr>
          <p:cNvPr id="4" name="Picture 3" descr="A person smiling for a picture&#10;&#10;AI-generated content may be incorrect.">
            <a:extLst>
              <a:ext uri="{FF2B5EF4-FFF2-40B4-BE49-F238E27FC236}">
                <a16:creationId xmlns:a16="http://schemas.microsoft.com/office/drawing/2014/main" id="{4FC8EDCD-EE31-BAA9-5A23-9E3203B561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303" r="11305"/>
          <a:stretch>
            <a:fillRect/>
          </a:stretch>
        </p:blipFill>
        <p:spPr bwMode="auto">
          <a:xfrm>
            <a:off x="2884" y="5107748"/>
            <a:ext cx="1627174" cy="1750034"/>
          </a:xfrm>
          <a:prstGeom prst="ellipse">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C77CCC1D-88FA-CDE1-52B1-42DB74334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123134"/>
            <a:ext cx="502256" cy="502256"/>
          </a:xfrm>
          <a:prstGeom prst="rect">
            <a:avLst/>
          </a:prstGeom>
        </p:spPr>
      </p:pic>
    </p:spTree>
    <p:extLst>
      <p:ext uri="{BB962C8B-B14F-4D97-AF65-F5344CB8AC3E}">
        <p14:creationId xmlns:p14="http://schemas.microsoft.com/office/powerpoint/2010/main" val="379379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F104-3E3F-F28F-F94F-EA3355CC7082}"/>
              </a:ext>
            </a:extLst>
          </p:cNvPr>
          <p:cNvSpPr>
            <a:spLocks noGrp="1"/>
          </p:cNvSpPr>
          <p:nvPr>
            <p:ph type="title"/>
          </p:nvPr>
        </p:nvSpPr>
        <p:spPr/>
        <p:txBody>
          <a:bodyPr/>
          <a:lstStyle/>
          <a:p>
            <a:pPr algn="ctr"/>
            <a:r>
              <a:rPr lang="en-US"/>
              <a:t>Hardware Part Comparison </a:t>
            </a:r>
            <a:br>
              <a:rPr lang="en-US"/>
            </a:br>
            <a:r>
              <a:rPr lang="en-US"/>
              <a:t>(Ethernet Switch)</a:t>
            </a:r>
          </a:p>
        </p:txBody>
      </p:sp>
      <p:pic>
        <p:nvPicPr>
          <p:cNvPr id="5" name="Content Placeholder 4">
            <a:extLst>
              <a:ext uri="{FF2B5EF4-FFF2-40B4-BE49-F238E27FC236}">
                <a16:creationId xmlns:a16="http://schemas.microsoft.com/office/drawing/2014/main" id="{EE660EC0-413A-BBB6-00DE-7578FB33364E}"/>
              </a:ext>
            </a:extLst>
          </p:cNvPr>
          <p:cNvPicPr>
            <a:picLocks noGrp="1" noChangeAspect="1"/>
          </p:cNvPicPr>
          <p:nvPr>
            <p:ph idx="1"/>
          </p:nvPr>
        </p:nvPicPr>
        <p:blipFill>
          <a:blip r:embed="rId2"/>
          <a:stretch>
            <a:fillRect/>
          </a:stretch>
        </p:blipFill>
        <p:spPr>
          <a:xfrm>
            <a:off x="2244300" y="2101872"/>
            <a:ext cx="7703400" cy="2951391"/>
          </a:xfrm>
        </p:spPr>
      </p:pic>
      <p:pic>
        <p:nvPicPr>
          <p:cNvPr id="4" name="Picture 3" descr="A person with a beard&#10;&#10;AI-generated content may be incorrect.">
            <a:extLst>
              <a:ext uri="{FF2B5EF4-FFF2-40B4-BE49-F238E27FC236}">
                <a16:creationId xmlns:a16="http://schemas.microsoft.com/office/drawing/2014/main" id="{723438F2-8A62-4285-614B-5B3C34F2156F}"/>
              </a:ext>
            </a:extLst>
          </p:cNvPr>
          <p:cNvPicPr>
            <a:picLocks noChangeAspect="1"/>
          </p:cNvPicPr>
          <p:nvPr/>
        </p:nvPicPr>
        <p:blipFill>
          <a:blip r:embed="rId3">
            <a:extLst>
              <a:ext uri="{28A0092B-C50C-407E-A947-70E740481C1C}">
                <a14:useLocalDpi xmlns:a14="http://schemas.microsoft.com/office/drawing/2010/main" val="0"/>
              </a:ext>
            </a:extLst>
          </a:blip>
          <a:srcRect l="4278" t="179" r="5492" b="-392"/>
          <a:stretch>
            <a:fillRect/>
          </a:stretch>
        </p:blipFill>
        <p:spPr>
          <a:xfrm>
            <a:off x="-418" y="5116410"/>
            <a:ext cx="1640608" cy="1737554"/>
          </a:xfrm>
          <a:prstGeom prst="ellipse">
            <a:avLst/>
          </a:prstGeom>
        </p:spPr>
      </p:pic>
    </p:spTree>
    <p:extLst>
      <p:ext uri="{BB962C8B-B14F-4D97-AF65-F5344CB8AC3E}">
        <p14:creationId xmlns:p14="http://schemas.microsoft.com/office/powerpoint/2010/main" val="261203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3009-879A-8875-C1DA-EBFACBC5E16B}"/>
              </a:ext>
            </a:extLst>
          </p:cNvPr>
          <p:cNvSpPr>
            <a:spLocks noGrp="1"/>
          </p:cNvSpPr>
          <p:nvPr>
            <p:ph type="title"/>
          </p:nvPr>
        </p:nvSpPr>
        <p:spPr/>
        <p:txBody>
          <a:bodyPr/>
          <a:lstStyle/>
          <a:p>
            <a:pPr algn="ctr"/>
            <a:r>
              <a:rPr lang="en-US"/>
              <a:t>Hardware Part Comparison/Selection</a:t>
            </a:r>
            <a:br>
              <a:rPr lang="en-US"/>
            </a:br>
            <a:r>
              <a:rPr lang="en-US"/>
              <a:t> (Ethernet Switch)</a:t>
            </a:r>
          </a:p>
        </p:txBody>
      </p:sp>
      <p:pic>
        <p:nvPicPr>
          <p:cNvPr id="5" name="Content Placeholder 4">
            <a:extLst>
              <a:ext uri="{FF2B5EF4-FFF2-40B4-BE49-F238E27FC236}">
                <a16:creationId xmlns:a16="http://schemas.microsoft.com/office/drawing/2014/main" id="{4C1A8256-1DE4-AB9C-BAE1-DBDBC60DADC4}"/>
              </a:ext>
            </a:extLst>
          </p:cNvPr>
          <p:cNvPicPr>
            <a:picLocks noGrp="1" noChangeAspect="1"/>
          </p:cNvPicPr>
          <p:nvPr>
            <p:ph idx="1"/>
          </p:nvPr>
        </p:nvPicPr>
        <p:blipFill>
          <a:blip r:embed="rId2"/>
          <a:stretch>
            <a:fillRect/>
          </a:stretch>
        </p:blipFill>
        <p:spPr>
          <a:xfrm>
            <a:off x="1853010" y="2477857"/>
            <a:ext cx="8485980" cy="1902286"/>
          </a:xfrm>
        </p:spPr>
      </p:pic>
      <p:pic>
        <p:nvPicPr>
          <p:cNvPr id="4" name="Picture 3" descr="A person with a beard&#10;&#10;AI-generated content may be incorrect.">
            <a:extLst>
              <a:ext uri="{FF2B5EF4-FFF2-40B4-BE49-F238E27FC236}">
                <a16:creationId xmlns:a16="http://schemas.microsoft.com/office/drawing/2014/main" id="{C0EDDC89-3C35-3F81-0C2D-2C1598388FB4}"/>
              </a:ext>
            </a:extLst>
          </p:cNvPr>
          <p:cNvPicPr>
            <a:picLocks noChangeAspect="1"/>
          </p:cNvPicPr>
          <p:nvPr/>
        </p:nvPicPr>
        <p:blipFill>
          <a:blip r:embed="rId3">
            <a:extLst>
              <a:ext uri="{28A0092B-C50C-407E-A947-70E740481C1C}">
                <a14:useLocalDpi xmlns:a14="http://schemas.microsoft.com/office/drawing/2010/main" val="0"/>
              </a:ext>
            </a:extLst>
          </a:blip>
          <a:srcRect l="4278" t="179" r="5492" b="-392"/>
          <a:stretch>
            <a:fillRect/>
          </a:stretch>
        </p:blipFill>
        <p:spPr>
          <a:xfrm>
            <a:off x="-418" y="5116410"/>
            <a:ext cx="1640608" cy="1737554"/>
          </a:xfrm>
          <a:prstGeom prst="ellipse">
            <a:avLst/>
          </a:prstGeom>
        </p:spPr>
      </p:pic>
    </p:spTree>
    <p:extLst>
      <p:ext uri="{BB962C8B-B14F-4D97-AF65-F5344CB8AC3E}">
        <p14:creationId xmlns:p14="http://schemas.microsoft.com/office/powerpoint/2010/main" val="74500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7DEA9-0061-3407-35D0-FF73E1B8105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Software Diagram</a:t>
            </a:r>
          </a:p>
        </p:txBody>
      </p:sp>
      <p:pic>
        <p:nvPicPr>
          <p:cNvPr id="5" name="Content Placeholder 4">
            <a:extLst>
              <a:ext uri="{FF2B5EF4-FFF2-40B4-BE49-F238E27FC236}">
                <a16:creationId xmlns:a16="http://schemas.microsoft.com/office/drawing/2014/main" id="{69317592-26C6-FBF6-60BD-92F40004A973}"/>
              </a:ext>
            </a:extLst>
          </p:cNvPr>
          <p:cNvPicPr>
            <a:picLocks noGrp="1" noChangeAspect="1"/>
          </p:cNvPicPr>
          <p:nvPr>
            <p:ph idx="1"/>
          </p:nvPr>
        </p:nvPicPr>
        <p:blipFill>
          <a:blip r:embed="rId2"/>
          <a:stretch>
            <a:fillRect/>
          </a:stretch>
        </p:blipFill>
        <p:spPr>
          <a:xfrm>
            <a:off x="4777316" y="808790"/>
            <a:ext cx="6780700" cy="5238090"/>
          </a:xfrm>
          <a:prstGeom prst="rect">
            <a:avLst/>
          </a:prstGeom>
        </p:spPr>
      </p:pic>
      <p:pic>
        <p:nvPicPr>
          <p:cNvPr id="4" name="Picture 2" descr="A person standing with his arms crossed&#10;&#10;AI-generated content may be incorrect.">
            <a:extLst>
              <a:ext uri="{FF2B5EF4-FFF2-40B4-BE49-F238E27FC236}">
                <a16:creationId xmlns:a16="http://schemas.microsoft.com/office/drawing/2014/main" id="{0D1C9727-BEAC-193E-0FA1-7133EE79D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2" t="5236" r="28904" b="17840"/>
          <a:stretch>
            <a:fillRect/>
          </a:stretch>
        </p:blipFill>
        <p:spPr bwMode="auto">
          <a:xfrm>
            <a:off x="-2664" y="5095025"/>
            <a:ext cx="1633642" cy="1751460"/>
          </a:xfrm>
          <a:prstGeom prst="ellipse">
            <a:avLst/>
          </a:prstGeom>
          <a:noFill/>
          <a:ln>
            <a:solidFill>
              <a:srgbClr val="4472C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3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D11D5-3F03-405C-5258-08D23BC5C5AF}"/>
              </a:ext>
            </a:extLst>
          </p:cNvPr>
          <p:cNvSpPr>
            <a:spLocks noGrp="1"/>
          </p:cNvSpPr>
          <p:nvPr>
            <p:ph type="title"/>
          </p:nvPr>
        </p:nvSpPr>
        <p:spPr/>
        <p:txBody>
          <a:bodyPr/>
          <a:lstStyle/>
          <a:p>
            <a:pPr algn="ctr"/>
            <a:r>
              <a:rPr lang="en-US"/>
              <a:t>Meet The Team</a:t>
            </a:r>
          </a:p>
        </p:txBody>
      </p:sp>
      <p:pic>
        <p:nvPicPr>
          <p:cNvPr id="5" name="Picture 4">
            <a:extLst>
              <a:ext uri="{FF2B5EF4-FFF2-40B4-BE49-F238E27FC236}">
                <a16:creationId xmlns:a16="http://schemas.microsoft.com/office/drawing/2014/main" id="{8F5A2DC4-43DD-1F81-F3AE-BC3C06B4D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75" r="14151"/>
          <a:stretch>
            <a:fillRect/>
          </a:stretch>
        </p:blipFill>
        <p:spPr bwMode="auto">
          <a:xfrm>
            <a:off x="9214403" y="1847545"/>
            <a:ext cx="1635096" cy="1750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7E7F4A48-E47E-61BB-A5D5-B3D6B98FA7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2" t="5236" r="28904" b="17840"/>
          <a:stretch>
            <a:fillRect/>
          </a:stretch>
        </p:blipFill>
        <p:spPr bwMode="auto">
          <a:xfrm>
            <a:off x="1197746" y="1848697"/>
            <a:ext cx="1633642" cy="17514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DCF0476-C2CA-D9F5-9E0C-1573CEBB5193}"/>
              </a:ext>
            </a:extLst>
          </p:cNvPr>
          <p:cNvSpPr txBox="1"/>
          <p:nvPr/>
        </p:nvSpPr>
        <p:spPr>
          <a:xfrm>
            <a:off x="838200" y="3598493"/>
            <a:ext cx="2350986" cy="646331"/>
          </a:xfrm>
          <a:prstGeom prst="rect">
            <a:avLst/>
          </a:prstGeom>
          <a:noFill/>
        </p:spPr>
        <p:txBody>
          <a:bodyPr wrap="square" rtlCol="0">
            <a:spAutoFit/>
          </a:bodyPr>
          <a:lstStyle/>
          <a:p>
            <a:pPr algn="ctr"/>
            <a:r>
              <a:rPr lang="en-US"/>
              <a:t>Austin Berg </a:t>
            </a:r>
          </a:p>
          <a:p>
            <a:pPr algn="ctr"/>
            <a:r>
              <a:rPr lang="en-US"/>
              <a:t>Electrical Engineering</a:t>
            </a:r>
          </a:p>
        </p:txBody>
      </p:sp>
      <p:sp>
        <p:nvSpPr>
          <p:cNvPr id="11" name="TextBox 10">
            <a:extLst>
              <a:ext uri="{FF2B5EF4-FFF2-40B4-BE49-F238E27FC236}">
                <a16:creationId xmlns:a16="http://schemas.microsoft.com/office/drawing/2014/main" id="{53193746-CEE5-4E03-FEE6-2F407AD42740}"/>
              </a:ext>
            </a:extLst>
          </p:cNvPr>
          <p:cNvSpPr txBox="1"/>
          <p:nvPr/>
        </p:nvSpPr>
        <p:spPr>
          <a:xfrm>
            <a:off x="8853704" y="3597579"/>
            <a:ext cx="2350986" cy="646331"/>
          </a:xfrm>
          <a:prstGeom prst="rect">
            <a:avLst/>
          </a:prstGeom>
          <a:noFill/>
        </p:spPr>
        <p:txBody>
          <a:bodyPr wrap="square" rtlCol="0">
            <a:spAutoFit/>
          </a:bodyPr>
          <a:lstStyle/>
          <a:p>
            <a:pPr algn="ctr"/>
            <a:r>
              <a:rPr lang="en-US"/>
              <a:t>Tony Torres </a:t>
            </a:r>
          </a:p>
          <a:p>
            <a:pPr algn="ctr"/>
            <a:r>
              <a:rPr lang="en-US"/>
              <a:t>Electrical Engineering</a:t>
            </a:r>
          </a:p>
        </p:txBody>
      </p:sp>
      <p:sp>
        <p:nvSpPr>
          <p:cNvPr id="12" name="TextBox 11">
            <a:extLst>
              <a:ext uri="{FF2B5EF4-FFF2-40B4-BE49-F238E27FC236}">
                <a16:creationId xmlns:a16="http://schemas.microsoft.com/office/drawing/2014/main" id="{C4451A60-EC84-2AC7-3116-6B52377B40CF}"/>
              </a:ext>
            </a:extLst>
          </p:cNvPr>
          <p:cNvSpPr txBox="1"/>
          <p:nvPr/>
        </p:nvSpPr>
        <p:spPr>
          <a:xfrm>
            <a:off x="3546630" y="3598492"/>
            <a:ext cx="2461325" cy="646331"/>
          </a:xfrm>
          <a:prstGeom prst="rect">
            <a:avLst/>
          </a:prstGeom>
          <a:noFill/>
        </p:spPr>
        <p:txBody>
          <a:bodyPr wrap="square" rtlCol="0">
            <a:spAutoFit/>
          </a:bodyPr>
          <a:lstStyle/>
          <a:p>
            <a:pPr algn="ctr"/>
            <a:r>
              <a:rPr lang="en-US"/>
              <a:t>Armando Diaz</a:t>
            </a:r>
          </a:p>
          <a:p>
            <a:pPr algn="ctr"/>
            <a:r>
              <a:rPr lang="en-US"/>
              <a:t>Computer Engineering</a:t>
            </a:r>
          </a:p>
        </p:txBody>
      </p:sp>
      <p:sp>
        <p:nvSpPr>
          <p:cNvPr id="13" name="TextBox 12">
            <a:extLst>
              <a:ext uri="{FF2B5EF4-FFF2-40B4-BE49-F238E27FC236}">
                <a16:creationId xmlns:a16="http://schemas.microsoft.com/office/drawing/2014/main" id="{3B83E598-AAD6-ED89-D05B-A9F5B7396A09}"/>
              </a:ext>
            </a:extLst>
          </p:cNvPr>
          <p:cNvSpPr txBox="1"/>
          <p:nvPr/>
        </p:nvSpPr>
        <p:spPr>
          <a:xfrm>
            <a:off x="6227752" y="3597579"/>
            <a:ext cx="2350985" cy="646331"/>
          </a:xfrm>
          <a:prstGeom prst="rect">
            <a:avLst/>
          </a:prstGeom>
          <a:noFill/>
        </p:spPr>
        <p:txBody>
          <a:bodyPr wrap="square" rtlCol="0">
            <a:spAutoFit/>
          </a:bodyPr>
          <a:lstStyle/>
          <a:p>
            <a:pPr algn="ctr"/>
            <a:r>
              <a:rPr lang="en-US"/>
              <a:t>Melvin Guzman</a:t>
            </a:r>
          </a:p>
          <a:p>
            <a:pPr algn="ctr"/>
            <a:r>
              <a:rPr lang="en-US"/>
              <a:t>Electrical Engineering</a:t>
            </a:r>
          </a:p>
        </p:txBody>
      </p:sp>
      <p:pic>
        <p:nvPicPr>
          <p:cNvPr id="3" name="Picture 2" descr="A person smiling at the camera&#10;&#10;AI-generated content may be incorrect.">
            <a:extLst>
              <a:ext uri="{FF2B5EF4-FFF2-40B4-BE49-F238E27FC236}">
                <a16:creationId xmlns:a16="http://schemas.microsoft.com/office/drawing/2014/main" id="{0DE4ED3E-9316-283F-F487-077E68F01D57}"/>
              </a:ext>
            </a:extLst>
          </p:cNvPr>
          <p:cNvPicPr>
            <a:picLocks noChangeAspect="1"/>
          </p:cNvPicPr>
          <p:nvPr/>
        </p:nvPicPr>
        <p:blipFill>
          <a:blip r:embed="rId5"/>
          <a:srcRect t="8565" r="-550" b="7776"/>
          <a:stretch>
            <a:fillRect/>
          </a:stretch>
        </p:blipFill>
        <p:spPr>
          <a:xfrm>
            <a:off x="6572129" y="1850658"/>
            <a:ext cx="1641738" cy="1754604"/>
          </a:xfrm>
          <a:prstGeom prst="rect">
            <a:avLst/>
          </a:prstGeom>
        </p:spPr>
      </p:pic>
      <p:sp>
        <p:nvSpPr>
          <p:cNvPr id="8" name="AutoShape 2">
            <a:extLst>
              <a:ext uri="{FF2B5EF4-FFF2-40B4-BE49-F238E27FC236}">
                <a16:creationId xmlns:a16="http://schemas.microsoft.com/office/drawing/2014/main" id="{A305EC7B-70EC-E445-2C1F-4A0EDCDECB0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descr="A person with a beard&#10;&#10;AI-generated content may be incorrect.">
            <a:extLst>
              <a:ext uri="{FF2B5EF4-FFF2-40B4-BE49-F238E27FC236}">
                <a16:creationId xmlns:a16="http://schemas.microsoft.com/office/drawing/2014/main" id="{8BB66233-C72A-4594-887A-BC89C4DAA34E}"/>
              </a:ext>
            </a:extLst>
          </p:cNvPr>
          <p:cNvPicPr>
            <a:picLocks noChangeAspect="1"/>
          </p:cNvPicPr>
          <p:nvPr/>
        </p:nvPicPr>
        <p:blipFill>
          <a:blip r:embed="rId6">
            <a:extLst>
              <a:ext uri="{28A0092B-C50C-407E-A947-70E740481C1C}">
                <a14:useLocalDpi xmlns:a14="http://schemas.microsoft.com/office/drawing/2010/main" val="0"/>
              </a:ext>
            </a:extLst>
          </a:blip>
          <a:srcRect l="4278" t="179" r="5492" b="-392"/>
          <a:stretch>
            <a:fillRect/>
          </a:stretch>
        </p:blipFill>
        <p:spPr>
          <a:xfrm>
            <a:off x="3963911" y="1861096"/>
            <a:ext cx="1640608" cy="1737554"/>
          </a:xfrm>
          <a:prstGeom prst="rect">
            <a:avLst/>
          </a:prstGeom>
        </p:spPr>
      </p:pic>
    </p:spTree>
    <p:extLst>
      <p:ext uri="{BB962C8B-B14F-4D97-AF65-F5344CB8AC3E}">
        <p14:creationId xmlns:p14="http://schemas.microsoft.com/office/powerpoint/2010/main" val="336076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4D10-04F7-BF41-5FC1-0D579078EBD7}"/>
              </a:ext>
            </a:extLst>
          </p:cNvPr>
          <p:cNvSpPr>
            <a:spLocks noGrp="1"/>
          </p:cNvSpPr>
          <p:nvPr>
            <p:ph type="title"/>
          </p:nvPr>
        </p:nvSpPr>
        <p:spPr/>
        <p:txBody>
          <a:bodyPr/>
          <a:lstStyle/>
          <a:p>
            <a:pPr algn="ctr"/>
            <a:r>
              <a:rPr lang="en-US"/>
              <a:t>Software Technology Comparison/Selection </a:t>
            </a:r>
            <a:br>
              <a:rPr lang="en-US"/>
            </a:br>
            <a:r>
              <a:rPr lang="en-US"/>
              <a:t>(HMI)</a:t>
            </a:r>
          </a:p>
        </p:txBody>
      </p:sp>
      <p:pic>
        <p:nvPicPr>
          <p:cNvPr id="5" name="Content Placeholder 4">
            <a:extLst>
              <a:ext uri="{FF2B5EF4-FFF2-40B4-BE49-F238E27FC236}">
                <a16:creationId xmlns:a16="http://schemas.microsoft.com/office/drawing/2014/main" id="{2A835F45-CAFE-6EA0-9A02-F47317DA1831}"/>
              </a:ext>
            </a:extLst>
          </p:cNvPr>
          <p:cNvPicPr>
            <a:picLocks noGrp="1" noChangeAspect="1"/>
          </p:cNvPicPr>
          <p:nvPr>
            <p:ph idx="1"/>
          </p:nvPr>
        </p:nvPicPr>
        <p:blipFill>
          <a:blip r:embed="rId2"/>
          <a:stretch>
            <a:fillRect/>
          </a:stretch>
        </p:blipFill>
        <p:spPr>
          <a:xfrm>
            <a:off x="838200" y="2254144"/>
            <a:ext cx="10313622" cy="2349712"/>
          </a:xfrm>
        </p:spPr>
      </p:pic>
      <p:pic>
        <p:nvPicPr>
          <p:cNvPr id="4" name="Picture 3" descr="A person with a beard&#10;&#10;AI-generated content may be incorrect.">
            <a:extLst>
              <a:ext uri="{FF2B5EF4-FFF2-40B4-BE49-F238E27FC236}">
                <a16:creationId xmlns:a16="http://schemas.microsoft.com/office/drawing/2014/main" id="{B0F6AF93-FA27-D933-957C-199BEEE6740A}"/>
              </a:ext>
            </a:extLst>
          </p:cNvPr>
          <p:cNvPicPr>
            <a:picLocks noChangeAspect="1"/>
          </p:cNvPicPr>
          <p:nvPr/>
        </p:nvPicPr>
        <p:blipFill>
          <a:blip r:embed="rId3">
            <a:extLst>
              <a:ext uri="{28A0092B-C50C-407E-A947-70E740481C1C}">
                <a14:useLocalDpi xmlns:a14="http://schemas.microsoft.com/office/drawing/2010/main" val="0"/>
              </a:ext>
            </a:extLst>
          </a:blip>
          <a:srcRect l="4278" t="179" r="5492" b="-392"/>
          <a:stretch>
            <a:fillRect/>
          </a:stretch>
        </p:blipFill>
        <p:spPr>
          <a:xfrm>
            <a:off x="-418" y="5116410"/>
            <a:ext cx="1640608" cy="1737554"/>
          </a:xfrm>
          <a:prstGeom prst="ellipse">
            <a:avLst/>
          </a:prstGeom>
        </p:spPr>
      </p:pic>
    </p:spTree>
    <p:extLst>
      <p:ext uri="{BB962C8B-B14F-4D97-AF65-F5344CB8AC3E}">
        <p14:creationId xmlns:p14="http://schemas.microsoft.com/office/powerpoint/2010/main" val="350890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37AD-0823-627A-B065-21DC7910CF0C}"/>
              </a:ext>
            </a:extLst>
          </p:cNvPr>
          <p:cNvSpPr>
            <a:spLocks noGrp="1"/>
          </p:cNvSpPr>
          <p:nvPr>
            <p:ph type="title"/>
          </p:nvPr>
        </p:nvSpPr>
        <p:spPr/>
        <p:txBody>
          <a:bodyPr/>
          <a:lstStyle/>
          <a:p>
            <a:pPr algn="ctr"/>
            <a:r>
              <a:rPr lang="en-US"/>
              <a:t>Software Component Comparison/Selection</a:t>
            </a:r>
            <a:br>
              <a:rPr lang="en-US"/>
            </a:br>
            <a:r>
              <a:rPr lang="en-US"/>
              <a:t>(HMI)</a:t>
            </a:r>
          </a:p>
        </p:txBody>
      </p:sp>
      <p:pic>
        <p:nvPicPr>
          <p:cNvPr id="5" name="Content Placeholder 4">
            <a:extLst>
              <a:ext uri="{FF2B5EF4-FFF2-40B4-BE49-F238E27FC236}">
                <a16:creationId xmlns:a16="http://schemas.microsoft.com/office/drawing/2014/main" id="{D5E6136D-4328-B64B-0B5B-EBEE0D589241}"/>
              </a:ext>
            </a:extLst>
          </p:cNvPr>
          <p:cNvPicPr>
            <a:picLocks noGrp="1" noChangeAspect="1"/>
          </p:cNvPicPr>
          <p:nvPr>
            <p:ph idx="1"/>
          </p:nvPr>
        </p:nvPicPr>
        <p:blipFill>
          <a:blip r:embed="rId2"/>
          <a:stretch>
            <a:fillRect/>
          </a:stretch>
        </p:blipFill>
        <p:spPr>
          <a:xfrm>
            <a:off x="2192512" y="2404728"/>
            <a:ext cx="7806975" cy="2552281"/>
          </a:xfrm>
        </p:spPr>
      </p:pic>
      <p:pic>
        <p:nvPicPr>
          <p:cNvPr id="4" name="Picture 3" descr="A person with a beard&#10;&#10;AI-generated content may be incorrect.">
            <a:extLst>
              <a:ext uri="{FF2B5EF4-FFF2-40B4-BE49-F238E27FC236}">
                <a16:creationId xmlns:a16="http://schemas.microsoft.com/office/drawing/2014/main" id="{45B34A64-D492-799B-A15D-9E91B5191FB4}"/>
              </a:ext>
            </a:extLst>
          </p:cNvPr>
          <p:cNvPicPr>
            <a:picLocks noChangeAspect="1"/>
          </p:cNvPicPr>
          <p:nvPr/>
        </p:nvPicPr>
        <p:blipFill>
          <a:blip r:embed="rId3">
            <a:extLst>
              <a:ext uri="{28A0092B-C50C-407E-A947-70E740481C1C}">
                <a14:useLocalDpi xmlns:a14="http://schemas.microsoft.com/office/drawing/2010/main" val="0"/>
              </a:ext>
            </a:extLst>
          </a:blip>
          <a:srcRect l="4278" t="179" r="5492" b="-392"/>
          <a:stretch>
            <a:fillRect/>
          </a:stretch>
        </p:blipFill>
        <p:spPr>
          <a:xfrm>
            <a:off x="-418" y="5116410"/>
            <a:ext cx="1640608" cy="1737554"/>
          </a:xfrm>
          <a:prstGeom prst="ellipse">
            <a:avLst/>
          </a:prstGeom>
        </p:spPr>
      </p:pic>
    </p:spTree>
    <p:extLst>
      <p:ext uri="{BB962C8B-B14F-4D97-AF65-F5344CB8AC3E}">
        <p14:creationId xmlns:p14="http://schemas.microsoft.com/office/powerpoint/2010/main" val="232399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B8E6-1962-DEC9-DE2C-8FCF59D855E0}"/>
              </a:ext>
            </a:extLst>
          </p:cNvPr>
          <p:cNvSpPr>
            <a:spLocks noGrp="1"/>
          </p:cNvSpPr>
          <p:nvPr>
            <p:ph type="title"/>
          </p:nvPr>
        </p:nvSpPr>
        <p:spPr/>
        <p:txBody>
          <a:bodyPr/>
          <a:lstStyle/>
          <a:p>
            <a:pPr algn="ctr"/>
            <a:r>
              <a:rPr lang="en-US"/>
              <a:t>Software Technology Comparison </a:t>
            </a:r>
            <a:br>
              <a:rPr lang="en-US"/>
            </a:br>
            <a:r>
              <a:rPr lang="en-US"/>
              <a:t>(Programming Languages)</a:t>
            </a:r>
          </a:p>
        </p:txBody>
      </p:sp>
      <p:pic>
        <p:nvPicPr>
          <p:cNvPr id="5" name="Content Placeholder 4">
            <a:extLst>
              <a:ext uri="{FF2B5EF4-FFF2-40B4-BE49-F238E27FC236}">
                <a16:creationId xmlns:a16="http://schemas.microsoft.com/office/drawing/2014/main" id="{CAFA2351-2C81-CD3D-00FC-62AF94CE1D5B}"/>
              </a:ext>
            </a:extLst>
          </p:cNvPr>
          <p:cNvPicPr>
            <a:picLocks noGrp="1" noChangeAspect="1"/>
          </p:cNvPicPr>
          <p:nvPr>
            <p:ph idx="1"/>
          </p:nvPr>
        </p:nvPicPr>
        <p:blipFill>
          <a:blip r:embed="rId2"/>
          <a:stretch>
            <a:fillRect/>
          </a:stretch>
        </p:blipFill>
        <p:spPr>
          <a:xfrm>
            <a:off x="4116825" y="1782128"/>
            <a:ext cx="3958350" cy="4916687"/>
          </a:xfrm>
        </p:spPr>
      </p:pic>
      <p:pic>
        <p:nvPicPr>
          <p:cNvPr id="4" name="Picture 3" descr="A person smiling at the camera&#10;&#10;AI-generated content may be incorrect.">
            <a:extLst>
              <a:ext uri="{FF2B5EF4-FFF2-40B4-BE49-F238E27FC236}">
                <a16:creationId xmlns:a16="http://schemas.microsoft.com/office/drawing/2014/main" id="{A1F8B268-984D-B3CA-6187-1CE91CE2BCD3}"/>
              </a:ext>
            </a:extLst>
          </p:cNvPr>
          <p:cNvPicPr>
            <a:picLocks noChangeAspect="1"/>
          </p:cNvPicPr>
          <p:nvPr/>
        </p:nvPicPr>
        <p:blipFill>
          <a:blip r:embed="rId3"/>
          <a:srcRect t="8565" r="-550" b="7776"/>
          <a:stretch>
            <a:fillRect/>
          </a:stretch>
        </p:blipFill>
        <p:spPr>
          <a:xfrm>
            <a:off x="16841" y="5107425"/>
            <a:ext cx="1641738" cy="1754604"/>
          </a:xfrm>
          <a:prstGeom prst="ellipse">
            <a:avLst/>
          </a:prstGeom>
        </p:spPr>
      </p:pic>
    </p:spTree>
    <p:extLst>
      <p:ext uri="{BB962C8B-B14F-4D97-AF65-F5344CB8AC3E}">
        <p14:creationId xmlns:p14="http://schemas.microsoft.com/office/powerpoint/2010/main" val="416849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A03A-E8F0-2795-1370-E6D3C6F7EDA8}"/>
              </a:ext>
            </a:extLst>
          </p:cNvPr>
          <p:cNvSpPr>
            <a:spLocks noGrp="1"/>
          </p:cNvSpPr>
          <p:nvPr>
            <p:ph type="title"/>
          </p:nvPr>
        </p:nvSpPr>
        <p:spPr/>
        <p:txBody>
          <a:bodyPr/>
          <a:lstStyle/>
          <a:p>
            <a:pPr algn="ctr"/>
            <a:r>
              <a:rPr lang="en-US"/>
              <a:t>Software Component Comparison/Selection</a:t>
            </a:r>
            <a:br>
              <a:rPr lang="en-US"/>
            </a:br>
            <a:r>
              <a:rPr lang="en-US"/>
              <a:t>(Programming IDE)</a:t>
            </a:r>
          </a:p>
        </p:txBody>
      </p:sp>
      <p:pic>
        <p:nvPicPr>
          <p:cNvPr id="5" name="Content Placeholder 4">
            <a:extLst>
              <a:ext uri="{FF2B5EF4-FFF2-40B4-BE49-F238E27FC236}">
                <a16:creationId xmlns:a16="http://schemas.microsoft.com/office/drawing/2014/main" id="{4D448C64-7056-0847-6A28-BE03A1F1C7E1}"/>
              </a:ext>
            </a:extLst>
          </p:cNvPr>
          <p:cNvPicPr>
            <a:picLocks noGrp="1" noChangeAspect="1"/>
          </p:cNvPicPr>
          <p:nvPr>
            <p:ph idx="1"/>
          </p:nvPr>
        </p:nvPicPr>
        <p:blipFill>
          <a:blip r:embed="rId2"/>
          <a:stretch>
            <a:fillRect/>
          </a:stretch>
        </p:blipFill>
        <p:spPr>
          <a:xfrm>
            <a:off x="2735252" y="2221439"/>
            <a:ext cx="6721495" cy="3248919"/>
          </a:xfrm>
        </p:spPr>
      </p:pic>
      <p:pic>
        <p:nvPicPr>
          <p:cNvPr id="4" name="Picture 3" descr="A person smiling at the camera&#10;&#10;AI-generated content may be incorrect.">
            <a:extLst>
              <a:ext uri="{FF2B5EF4-FFF2-40B4-BE49-F238E27FC236}">
                <a16:creationId xmlns:a16="http://schemas.microsoft.com/office/drawing/2014/main" id="{7E8ED42C-505E-4CD6-E3A1-09E49B0D7772}"/>
              </a:ext>
            </a:extLst>
          </p:cNvPr>
          <p:cNvPicPr>
            <a:picLocks noChangeAspect="1"/>
          </p:cNvPicPr>
          <p:nvPr/>
        </p:nvPicPr>
        <p:blipFill>
          <a:blip r:embed="rId3"/>
          <a:srcRect t="8565" r="-550" b="7776"/>
          <a:stretch>
            <a:fillRect/>
          </a:stretch>
        </p:blipFill>
        <p:spPr>
          <a:xfrm>
            <a:off x="16841" y="5107425"/>
            <a:ext cx="1641738" cy="1754604"/>
          </a:xfrm>
          <a:prstGeom prst="ellipse">
            <a:avLst/>
          </a:prstGeom>
        </p:spPr>
      </p:pic>
    </p:spTree>
    <p:extLst>
      <p:ext uri="{BB962C8B-B14F-4D97-AF65-F5344CB8AC3E}">
        <p14:creationId xmlns:p14="http://schemas.microsoft.com/office/powerpoint/2010/main" val="383816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1D4A-9FD2-2DD2-2D84-C643EC447D9D}"/>
              </a:ext>
            </a:extLst>
          </p:cNvPr>
          <p:cNvSpPr>
            <a:spLocks noGrp="1"/>
          </p:cNvSpPr>
          <p:nvPr>
            <p:ph type="title"/>
          </p:nvPr>
        </p:nvSpPr>
        <p:spPr/>
        <p:txBody>
          <a:bodyPr/>
          <a:lstStyle/>
          <a:p>
            <a:pPr algn="ctr"/>
            <a:r>
              <a:rPr lang="en-US"/>
              <a:t>Software Technology Comparison</a:t>
            </a:r>
            <a:br>
              <a:rPr lang="en-US"/>
            </a:br>
            <a:r>
              <a:rPr lang="en-US"/>
              <a:t>(Serial vs. Ethernet)</a:t>
            </a:r>
          </a:p>
        </p:txBody>
      </p:sp>
      <p:pic>
        <p:nvPicPr>
          <p:cNvPr id="5" name="Content Placeholder 4">
            <a:extLst>
              <a:ext uri="{FF2B5EF4-FFF2-40B4-BE49-F238E27FC236}">
                <a16:creationId xmlns:a16="http://schemas.microsoft.com/office/drawing/2014/main" id="{6CEE37B9-1985-2BDD-F1EF-C3D4E9FC3E3E}"/>
              </a:ext>
            </a:extLst>
          </p:cNvPr>
          <p:cNvPicPr>
            <a:picLocks noGrp="1" noChangeAspect="1"/>
          </p:cNvPicPr>
          <p:nvPr>
            <p:ph idx="1"/>
          </p:nvPr>
        </p:nvPicPr>
        <p:blipFill>
          <a:blip r:embed="rId2"/>
          <a:stretch>
            <a:fillRect/>
          </a:stretch>
        </p:blipFill>
        <p:spPr>
          <a:xfrm>
            <a:off x="1905069" y="2682703"/>
            <a:ext cx="8381862" cy="2169249"/>
          </a:xfrm>
        </p:spPr>
      </p:pic>
      <p:pic>
        <p:nvPicPr>
          <p:cNvPr id="4" name="Picture 3" descr="A person with a beard&#10;&#10;AI-generated content may be incorrect.">
            <a:extLst>
              <a:ext uri="{FF2B5EF4-FFF2-40B4-BE49-F238E27FC236}">
                <a16:creationId xmlns:a16="http://schemas.microsoft.com/office/drawing/2014/main" id="{5E090A0B-D700-F9D8-7AC9-C3C8F5724E54}"/>
              </a:ext>
            </a:extLst>
          </p:cNvPr>
          <p:cNvPicPr>
            <a:picLocks noChangeAspect="1"/>
          </p:cNvPicPr>
          <p:nvPr/>
        </p:nvPicPr>
        <p:blipFill>
          <a:blip r:embed="rId3">
            <a:extLst>
              <a:ext uri="{28A0092B-C50C-407E-A947-70E740481C1C}">
                <a14:useLocalDpi xmlns:a14="http://schemas.microsoft.com/office/drawing/2010/main" val="0"/>
              </a:ext>
            </a:extLst>
          </a:blip>
          <a:srcRect l="4278" t="179" r="5492" b="-392"/>
          <a:stretch>
            <a:fillRect/>
          </a:stretch>
        </p:blipFill>
        <p:spPr>
          <a:xfrm>
            <a:off x="-418" y="5116410"/>
            <a:ext cx="1640608" cy="1737554"/>
          </a:xfrm>
          <a:prstGeom prst="ellipse">
            <a:avLst/>
          </a:prstGeom>
        </p:spPr>
      </p:pic>
    </p:spTree>
    <p:extLst>
      <p:ext uri="{BB962C8B-B14F-4D97-AF65-F5344CB8AC3E}">
        <p14:creationId xmlns:p14="http://schemas.microsoft.com/office/powerpoint/2010/main" val="121691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85920-8EBE-38F6-F095-1DA3AE81C1F2}"/>
              </a:ext>
            </a:extLst>
          </p:cNvPr>
          <p:cNvSpPr>
            <a:spLocks noGrp="1"/>
          </p:cNvSpPr>
          <p:nvPr>
            <p:ph type="title"/>
          </p:nvPr>
        </p:nvSpPr>
        <p:spPr/>
        <p:txBody>
          <a:bodyPr/>
          <a:lstStyle/>
          <a:p>
            <a:pPr algn="ctr"/>
            <a:r>
              <a:rPr lang="en-US"/>
              <a:t>Software Component Comparison/Selection</a:t>
            </a:r>
            <a:br>
              <a:rPr lang="en-US"/>
            </a:br>
            <a:r>
              <a:rPr lang="en-US"/>
              <a:t>(Ethernet IC)</a:t>
            </a:r>
          </a:p>
        </p:txBody>
      </p:sp>
      <p:pic>
        <p:nvPicPr>
          <p:cNvPr id="5" name="Content Placeholder 4">
            <a:extLst>
              <a:ext uri="{FF2B5EF4-FFF2-40B4-BE49-F238E27FC236}">
                <a16:creationId xmlns:a16="http://schemas.microsoft.com/office/drawing/2014/main" id="{72D37D21-0D16-25A2-A7B2-FADCCCAFBA43}"/>
              </a:ext>
            </a:extLst>
          </p:cNvPr>
          <p:cNvPicPr>
            <a:picLocks noGrp="1" noChangeAspect="1"/>
          </p:cNvPicPr>
          <p:nvPr>
            <p:ph idx="1"/>
          </p:nvPr>
        </p:nvPicPr>
        <p:blipFill>
          <a:blip r:embed="rId2"/>
          <a:stretch>
            <a:fillRect/>
          </a:stretch>
        </p:blipFill>
        <p:spPr>
          <a:xfrm>
            <a:off x="2451053" y="2333507"/>
            <a:ext cx="7289894" cy="3056640"/>
          </a:xfrm>
        </p:spPr>
      </p:pic>
      <p:pic>
        <p:nvPicPr>
          <p:cNvPr id="4" name="Picture 3" descr="A person with a beard&#10;&#10;AI-generated content may be incorrect.">
            <a:extLst>
              <a:ext uri="{FF2B5EF4-FFF2-40B4-BE49-F238E27FC236}">
                <a16:creationId xmlns:a16="http://schemas.microsoft.com/office/drawing/2014/main" id="{4FE75BA5-B0AF-DD7E-EACA-36DA7BA2F2E7}"/>
              </a:ext>
            </a:extLst>
          </p:cNvPr>
          <p:cNvPicPr>
            <a:picLocks noChangeAspect="1"/>
          </p:cNvPicPr>
          <p:nvPr/>
        </p:nvPicPr>
        <p:blipFill>
          <a:blip r:embed="rId3">
            <a:extLst>
              <a:ext uri="{28A0092B-C50C-407E-A947-70E740481C1C}">
                <a14:useLocalDpi xmlns:a14="http://schemas.microsoft.com/office/drawing/2010/main" val="0"/>
              </a:ext>
            </a:extLst>
          </a:blip>
          <a:srcRect l="4278" t="179" r="5492" b="-392"/>
          <a:stretch>
            <a:fillRect/>
          </a:stretch>
        </p:blipFill>
        <p:spPr>
          <a:xfrm>
            <a:off x="-418" y="5116410"/>
            <a:ext cx="1640608" cy="1737554"/>
          </a:xfrm>
          <a:prstGeom prst="ellipse">
            <a:avLst/>
          </a:prstGeom>
        </p:spPr>
      </p:pic>
    </p:spTree>
    <p:extLst>
      <p:ext uri="{BB962C8B-B14F-4D97-AF65-F5344CB8AC3E}">
        <p14:creationId xmlns:p14="http://schemas.microsoft.com/office/powerpoint/2010/main" val="161244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A3C73-B832-ADBB-8D1A-CB32A61DD3CF}"/>
              </a:ext>
            </a:extLst>
          </p:cNvPr>
          <p:cNvSpPr>
            <a:spLocks noGrp="1"/>
          </p:cNvSpPr>
          <p:nvPr>
            <p:ph type="title"/>
          </p:nvPr>
        </p:nvSpPr>
        <p:spPr/>
        <p:txBody>
          <a:bodyPr/>
          <a:lstStyle/>
          <a:p>
            <a:pPr algn="ctr"/>
            <a:r>
              <a:rPr lang="en-US"/>
              <a:t>Software Technology Comparison/Selection</a:t>
            </a:r>
            <a:br>
              <a:rPr lang="en-US"/>
            </a:br>
            <a:r>
              <a:rPr lang="en-US"/>
              <a:t>(Modbus)</a:t>
            </a:r>
          </a:p>
        </p:txBody>
      </p:sp>
      <p:pic>
        <p:nvPicPr>
          <p:cNvPr id="5" name="Content Placeholder 4">
            <a:extLst>
              <a:ext uri="{FF2B5EF4-FFF2-40B4-BE49-F238E27FC236}">
                <a16:creationId xmlns:a16="http://schemas.microsoft.com/office/drawing/2014/main" id="{92D6B553-DFB4-6C06-8993-7435A7E0F7EC}"/>
              </a:ext>
            </a:extLst>
          </p:cNvPr>
          <p:cNvPicPr>
            <a:picLocks noGrp="1" noChangeAspect="1"/>
          </p:cNvPicPr>
          <p:nvPr>
            <p:ph idx="1"/>
          </p:nvPr>
        </p:nvPicPr>
        <p:blipFill>
          <a:blip r:embed="rId2"/>
          <a:stretch>
            <a:fillRect/>
          </a:stretch>
        </p:blipFill>
        <p:spPr>
          <a:xfrm>
            <a:off x="2371354" y="2348560"/>
            <a:ext cx="7449292" cy="2852089"/>
          </a:xfrm>
        </p:spPr>
      </p:pic>
      <p:pic>
        <p:nvPicPr>
          <p:cNvPr id="4" name="Picture 3" descr="A person with a beard&#10;&#10;AI-generated content may be incorrect.">
            <a:extLst>
              <a:ext uri="{FF2B5EF4-FFF2-40B4-BE49-F238E27FC236}">
                <a16:creationId xmlns:a16="http://schemas.microsoft.com/office/drawing/2014/main" id="{38B08BEE-2335-1B2A-F0C2-35C54E3B840B}"/>
              </a:ext>
            </a:extLst>
          </p:cNvPr>
          <p:cNvPicPr>
            <a:picLocks noChangeAspect="1"/>
          </p:cNvPicPr>
          <p:nvPr/>
        </p:nvPicPr>
        <p:blipFill>
          <a:blip r:embed="rId3">
            <a:extLst>
              <a:ext uri="{28A0092B-C50C-407E-A947-70E740481C1C}">
                <a14:useLocalDpi xmlns:a14="http://schemas.microsoft.com/office/drawing/2010/main" val="0"/>
              </a:ext>
            </a:extLst>
          </a:blip>
          <a:srcRect l="4278" t="179" r="5492" b="-392"/>
          <a:stretch>
            <a:fillRect/>
          </a:stretch>
        </p:blipFill>
        <p:spPr>
          <a:xfrm>
            <a:off x="-418" y="5116410"/>
            <a:ext cx="1640608" cy="1737554"/>
          </a:xfrm>
          <a:prstGeom prst="ellipse">
            <a:avLst/>
          </a:prstGeom>
        </p:spPr>
      </p:pic>
    </p:spTree>
    <p:extLst>
      <p:ext uri="{BB962C8B-B14F-4D97-AF65-F5344CB8AC3E}">
        <p14:creationId xmlns:p14="http://schemas.microsoft.com/office/powerpoint/2010/main" val="297005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3BA3-B8F7-8D8C-D9D8-88AF041F4455}"/>
              </a:ext>
            </a:extLst>
          </p:cNvPr>
          <p:cNvSpPr>
            <a:spLocks noGrp="1"/>
          </p:cNvSpPr>
          <p:nvPr>
            <p:ph type="title"/>
          </p:nvPr>
        </p:nvSpPr>
        <p:spPr/>
        <p:txBody>
          <a:bodyPr/>
          <a:lstStyle/>
          <a:p>
            <a:pPr algn="ctr"/>
            <a:r>
              <a:rPr lang="en-US"/>
              <a:t>Software Technology Comparison/Selection</a:t>
            </a:r>
            <a:br>
              <a:rPr lang="en-US"/>
            </a:br>
            <a:r>
              <a:rPr lang="en-US"/>
              <a:t>(HMI Software)</a:t>
            </a:r>
          </a:p>
        </p:txBody>
      </p:sp>
      <p:pic>
        <p:nvPicPr>
          <p:cNvPr id="5" name="Content Placeholder 4">
            <a:extLst>
              <a:ext uri="{FF2B5EF4-FFF2-40B4-BE49-F238E27FC236}">
                <a16:creationId xmlns:a16="http://schemas.microsoft.com/office/drawing/2014/main" id="{E51728C5-EADA-5B33-0B4B-FE87441CAC63}"/>
              </a:ext>
            </a:extLst>
          </p:cNvPr>
          <p:cNvPicPr>
            <a:picLocks noGrp="1" noChangeAspect="1"/>
          </p:cNvPicPr>
          <p:nvPr>
            <p:ph idx="1"/>
          </p:nvPr>
        </p:nvPicPr>
        <p:blipFill>
          <a:blip r:embed="rId2"/>
          <a:stretch>
            <a:fillRect/>
          </a:stretch>
        </p:blipFill>
        <p:spPr>
          <a:xfrm>
            <a:off x="3376233" y="2076975"/>
            <a:ext cx="5439534" cy="3848637"/>
          </a:xfrm>
        </p:spPr>
      </p:pic>
      <p:pic>
        <p:nvPicPr>
          <p:cNvPr id="4" name="Picture 3" descr="A person with a beard&#10;&#10;AI-generated content may be incorrect.">
            <a:extLst>
              <a:ext uri="{FF2B5EF4-FFF2-40B4-BE49-F238E27FC236}">
                <a16:creationId xmlns:a16="http://schemas.microsoft.com/office/drawing/2014/main" id="{BAD0BB15-8071-340F-E119-C0CD15610017}"/>
              </a:ext>
            </a:extLst>
          </p:cNvPr>
          <p:cNvPicPr>
            <a:picLocks noChangeAspect="1"/>
          </p:cNvPicPr>
          <p:nvPr/>
        </p:nvPicPr>
        <p:blipFill>
          <a:blip r:embed="rId3">
            <a:extLst>
              <a:ext uri="{28A0092B-C50C-407E-A947-70E740481C1C}">
                <a14:useLocalDpi xmlns:a14="http://schemas.microsoft.com/office/drawing/2010/main" val="0"/>
              </a:ext>
            </a:extLst>
          </a:blip>
          <a:srcRect l="4278" t="179" r="5492" b="-392"/>
          <a:stretch>
            <a:fillRect/>
          </a:stretch>
        </p:blipFill>
        <p:spPr>
          <a:xfrm>
            <a:off x="-418" y="5116410"/>
            <a:ext cx="1640608" cy="1737554"/>
          </a:xfrm>
          <a:prstGeom prst="ellipse">
            <a:avLst/>
          </a:prstGeom>
        </p:spPr>
      </p:pic>
    </p:spTree>
    <p:extLst>
      <p:ext uri="{BB962C8B-B14F-4D97-AF65-F5344CB8AC3E}">
        <p14:creationId xmlns:p14="http://schemas.microsoft.com/office/powerpoint/2010/main" val="336608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DAC4A-B9E8-79A1-8A5B-06019B1B9BAC}"/>
              </a:ext>
            </a:extLst>
          </p:cNvPr>
          <p:cNvSpPr>
            <a:spLocks noGrp="1"/>
          </p:cNvSpPr>
          <p:nvPr>
            <p:ph type="title"/>
          </p:nvPr>
        </p:nvSpPr>
        <p:spPr/>
        <p:txBody>
          <a:bodyPr/>
          <a:lstStyle/>
          <a:p>
            <a:pPr algn="ctr"/>
            <a:r>
              <a:rPr lang="en-US"/>
              <a:t>Software Technology Selection (Software for PCB)</a:t>
            </a:r>
          </a:p>
        </p:txBody>
      </p:sp>
      <p:pic>
        <p:nvPicPr>
          <p:cNvPr id="5" name="Content Placeholder 4">
            <a:extLst>
              <a:ext uri="{FF2B5EF4-FFF2-40B4-BE49-F238E27FC236}">
                <a16:creationId xmlns:a16="http://schemas.microsoft.com/office/drawing/2014/main" id="{2B9E465C-F002-BAE8-0AF3-3DA89CA9011A}"/>
              </a:ext>
            </a:extLst>
          </p:cNvPr>
          <p:cNvPicPr>
            <a:picLocks noGrp="1" noChangeAspect="1"/>
          </p:cNvPicPr>
          <p:nvPr>
            <p:ph idx="1"/>
          </p:nvPr>
        </p:nvPicPr>
        <p:blipFill>
          <a:blip r:embed="rId4"/>
          <a:stretch>
            <a:fillRect/>
          </a:stretch>
        </p:blipFill>
        <p:spPr>
          <a:xfrm>
            <a:off x="2539536" y="2242287"/>
            <a:ext cx="7112927" cy="3418742"/>
          </a:xfrm>
        </p:spPr>
      </p:pic>
      <p:pic>
        <p:nvPicPr>
          <p:cNvPr id="4" name="Picture 3" descr="A person smiling for a picture&#10;&#10;AI-generated content may be incorrect.">
            <a:extLst>
              <a:ext uri="{FF2B5EF4-FFF2-40B4-BE49-F238E27FC236}">
                <a16:creationId xmlns:a16="http://schemas.microsoft.com/office/drawing/2014/main" id="{39D8CDB6-430E-32EB-AA1E-8B66960C44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303" r="11305"/>
          <a:stretch>
            <a:fillRect/>
          </a:stretch>
        </p:blipFill>
        <p:spPr bwMode="auto">
          <a:xfrm>
            <a:off x="2884" y="5107748"/>
            <a:ext cx="1627174" cy="1750034"/>
          </a:xfrm>
          <a:prstGeom prst="ellipse">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186E5DD2-8C9E-8908-A2CA-0308FF444C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237820"/>
            <a:ext cx="510110" cy="510110"/>
          </a:xfrm>
          <a:prstGeom prst="rect">
            <a:avLst/>
          </a:prstGeom>
        </p:spPr>
      </p:pic>
    </p:spTree>
    <p:extLst>
      <p:ext uri="{BB962C8B-B14F-4D97-AF65-F5344CB8AC3E}">
        <p14:creationId xmlns:p14="http://schemas.microsoft.com/office/powerpoint/2010/main" val="50167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6A6B-9EB8-55BC-B6C7-C78E2A20F530}"/>
              </a:ext>
            </a:extLst>
          </p:cNvPr>
          <p:cNvSpPr>
            <a:spLocks noGrp="1"/>
          </p:cNvSpPr>
          <p:nvPr>
            <p:ph type="title"/>
          </p:nvPr>
        </p:nvSpPr>
        <p:spPr/>
        <p:txBody>
          <a:bodyPr/>
          <a:lstStyle/>
          <a:p>
            <a:pPr algn="ctr"/>
            <a:r>
              <a:rPr lang="en-US"/>
              <a:t>Main Board Schematic</a:t>
            </a:r>
          </a:p>
        </p:txBody>
      </p:sp>
      <p:pic>
        <p:nvPicPr>
          <p:cNvPr id="6" name="Content Placeholder 5" descr="A screenshot of a computer scheme&#10;&#10;AI-generated content may be incorrect.">
            <a:extLst>
              <a:ext uri="{FF2B5EF4-FFF2-40B4-BE49-F238E27FC236}">
                <a16:creationId xmlns:a16="http://schemas.microsoft.com/office/drawing/2014/main" id="{60CA9D37-BF76-7C88-F6F0-EE138DE85794}"/>
              </a:ext>
            </a:extLst>
          </p:cNvPr>
          <p:cNvPicPr>
            <a:picLocks noGrp="1" noChangeAspect="1"/>
          </p:cNvPicPr>
          <p:nvPr>
            <p:ph idx="1"/>
          </p:nvPr>
        </p:nvPicPr>
        <p:blipFill>
          <a:blip r:embed="rId2"/>
          <a:stretch>
            <a:fillRect/>
          </a:stretch>
        </p:blipFill>
        <p:spPr>
          <a:xfrm>
            <a:off x="72154" y="1230113"/>
            <a:ext cx="12047691" cy="5625606"/>
          </a:xfrm>
        </p:spPr>
      </p:pic>
      <p:pic>
        <p:nvPicPr>
          <p:cNvPr id="4" name="Picture 3" descr="A person smiling at the camera&#10;&#10;AI-generated content may be incorrect.">
            <a:extLst>
              <a:ext uri="{FF2B5EF4-FFF2-40B4-BE49-F238E27FC236}">
                <a16:creationId xmlns:a16="http://schemas.microsoft.com/office/drawing/2014/main" id="{0E88BDC7-74F5-29D2-C6F4-E7A94EEAD714}"/>
              </a:ext>
            </a:extLst>
          </p:cNvPr>
          <p:cNvPicPr>
            <a:picLocks noChangeAspect="1"/>
          </p:cNvPicPr>
          <p:nvPr/>
        </p:nvPicPr>
        <p:blipFill>
          <a:blip r:embed="rId3"/>
          <a:srcRect t="8565" r="-550" b="7776"/>
          <a:stretch>
            <a:fillRect/>
          </a:stretch>
        </p:blipFill>
        <p:spPr>
          <a:xfrm>
            <a:off x="16841" y="5107425"/>
            <a:ext cx="1641738" cy="1754604"/>
          </a:xfrm>
          <a:prstGeom prst="ellipse">
            <a:avLst/>
          </a:prstGeom>
        </p:spPr>
      </p:pic>
    </p:spTree>
    <p:extLst>
      <p:ext uri="{BB962C8B-B14F-4D97-AF65-F5344CB8AC3E}">
        <p14:creationId xmlns:p14="http://schemas.microsoft.com/office/powerpoint/2010/main" val="249900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5C28F4-0C11-3A1F-3DEA-9FCE72DF964C}"/>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Background &amp; Motivation</a:t>
            </a:r>
          </a:p>
        </p:txBody>
      </p:sp>
      <p:sp>
        <p:nvSpPr>
          <p:cNvPr id="3" name="Content Placeholder 2">
            <a:extLst>
              <a:ext uri="{FF2B5EF4-FFF2-40B4-BE49-F238E27FC236}">
                <a16:creationId xmlns:a16="http://schemas.microsoft.com/office/drawing/2014/main" id="{C345C218-5F51-2A4F-F439-A6C7952881C7}"/>
              </a:ext>
            </a:extLst>
          </p:cNvPr>
          <p:cNvSpPr>
            <a:spLocks noGrp="1"/>
          </p:cNvSpPr>
          <p:nvPr>
            <p:ph idx="1"/>
          </p:nvPr>
        </p:nvSpPr>
        <p:spPr>
          <a:xfrm>
            <a:off x="4810259" y="649480"/>
            <a:ext cx="6555347" cy="5546047"/>
          </a:xfrm>
        </p:spPr>
        <p:txBody>
          <a:bodyPr anchor="ctr">
            <a:normAutofit/>
          </a:bodyPr>
          <a:lstStyle/>
          <a:p>
            <a:r>
              <a:rPr lang="en-US" sz="1700" dirty="0"/>
              <a:t>In the world of modern engineering and entertainment, animatronics stand at the intersection of creativity, technology, and innovation, captivating audiences and pushing the boundaries of what machines can achieve. From their origins in theme parks to their growing presence in museums, theatrical productions, and public displays, animatronics have become a symbol of storytelling brought to life through precision and artistry. These robotic creations, controlled by advanced systems, seamlessly blend lifelike movements with interactivity, creating immersive experiences that inspire wonder and curiosity. </a:t>
            </a:r>
          </a:p>
          <a:p>
            <a:r>
              <a:rPr lang="en-US" sz="1700" dirty="0"/>
              <a:t>Our project aims to explore and contribute to the fascinating field of animatronics and robotics by designing and developing an animatronic robot that integrates industry-standard technologies such as Programmable Logic Controllers (PLC) systems and Human-Machine Interfaces (HMI).</a:t>
            </a:r>
          </a:p>
          <a:p>
            <a:r>
              <a:rPr lang="en-US" sz="1700" dirty="0"/>
              <a:t>The motivation behind this project stems from the desire to combine engineering expertise with creative expression to build a platform that not only entertains but also educates and inspires.</a:t>
            </a:r>
          </a:p>
          <a:p>
            <a:endParaRPr lang="en-US" sz="1700" dirty="0"/>
          </a:p>
          <a:p>
            <a:endParaRPr lang="en-US" sz="1700" dirty="0"/>
          </a:p>
        </p:txBody>
      </p:sp>
      <p:pic>
        <p:nvPicPr>
          <p:cNvPr id="5" name="Picture 2" descr="A person standing with his arms crossed&#10;&#10;AI-generated content may be incorrect.">
            <a:extLst>
              <a:ext uri="{FF2B5EF4-FFF2-40B4-BE49-F238E27FC236}">
                <a16:creationId xmlns:a16="http://schemas.microsoft.com/office/drawing/2014/main" id="{CD9769C1-5616-0ECC-7363-4D9EC77FA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62" t="5236" r="28904" b="17840"/>
          <a:stretch>
            <a:fillRect/>
          </a:stretch>
        </p:blipFill>
        <p:spPr bwMode="auto">
          <a:xfrm>
            <a:off x="-2664" y="5095025"/>
            <a:ext cx="1633642" cy="1751460"/>
          </a:xfrm>
          <a:prstGeom prst="ellipse">
            <a:avLst/>
          </a:prstGeom>
          <a:noFill/>
          <a:ln>
            <a:solidFill>
              <a:srgbClr val="4472C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73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901A9-D5A6-9D41-FF6A-B5E9873AE17C}"/>
              </a:ext>
            </a:extLst>
          </p:cNvPr>
          <p:cNvSpPr>
            <a:spLocks noGrp="1"/>
          </p:cNvSpPr>
          <p:nvPr>
            <p:ph type="title"/>
          </p:nvPr>
        </p:nvSpPr>
        <p:spPr/>
        <p:txBody>
          <a:bodyPr/>
          <a:lstStyle/>
          <a:p>
            <a:r>
              <a:rPr lang="en-US"/>
              <a:t>PCB Layout</a:t>
            </a:r>
          </a:p>
        </p:txBody>
      </p:sp>
      <p:pic>
        <p:nvPicPr>
          <p:cNvPr id="4" name="Content Placeholder 3" descr="A computer circuit board with many wires and a grid&#10;&#10;AI-generated content may be incorrect.">
            <a:extLst>
              <a:ext uri="{FF2B5EF4-FFF2-40B4-BE49-F238E27FC236}">
                <a16:creationId xmlns:a16="http://schemas.microsoft.com/office/drawing/2014/main" id="{B347AC60-5527-4FF9-FD76-7E1348FEEB59}"/>
              </a:ext>
            </a:extLst>
          </p:cNvPr>
          <p:cNvPicPr>
            <a:picLocks noGrp="1" noChangeAspect="1"/>
          </p:cNvPicPr>
          <p:nvPr>
            <p:ph idx="1"/>
          </p:nvPr>
        </p:nvPicPr>
        <p:blipFill>
          <a:blip r:embed="rId2"/>
          <a:srcRect l="1856" t="1439" r="255" b="719"/>
          <a:stretch>
            <a:fillRect/>
          </a:stretch>
        </p:blipFill>
        <p:spPr>
          <a:xfrm rot="16200000">
            <a:off x="4993012" y="-329896"/>
            <a:ext cx="6851194" cy="7535073"/>
          </a:xfrm>
        </p:spPr>
      </p:pic>
      <p:pic>
        <p:nvPicPr>
          <p:cNvPr id="5" name="Picture 4" descr="A person smiling at the camera&#10;&#10;AI-generated content may be incorrect.">
            <a:extLst>
              <a:ext uri="{FF2B5EF4-FFF2-40B4-BE49-F238E27FC236}">
                <a16:creationId xmlns:a16="http://schemas.microsoft.com/office/drawing/2014/main" id="{32F6EECB-FB5B-1A4B-7F7F-D180609F7F14}"/>
              </a:ext>
            </a:extLst>
          </p:cNvPr>
          <p:cNvPicPr>
            <a:picLocks noChangeAspect="1"/>
          </p:cNvPicPr>
          <p:nvPr/>
        </p:nvPicPr>
        <p:blipFill>
          <a:blip r:embed="rId3"/>
          <a:srcRect t="8565" r="-550" b="7776"/>
          <a:stretch>
            <a:fillRect/>
          </a:stretch>
        </p:blipFill>
        <p:spPr>
          <a:xfrm>
            <a:off x="16841" y="5107425"/>
            <a:ext cx="1641738" cy="1754604"/>
          </a:xfrm>
          <a:prstGeom prst="ellipse">
            <a:avLst/>
          </a:prstGeom>
        </p:spPr>
      </p:pic>
    </p:spTree>
    <p:extLst>
      <p:ext uri="{BB962C8B-B14F-4D97-AF65-F5344CB8AC3E}">
        <p14:creationId xmlns:p14="http://schemas.microsoft.com/office/powerpoint/2010/main" val="99012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AB954-62F4-0423-7B43-3C25A841B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17975-72ED-3A50-0930-E8D524C166F0}"/>
              </a:ext>
            </a:extLst>
          </p:cNvPr>
          <p:cNvSpPr>
            <a:spLocks noGrp="1"/>
          </p:cNvSpPr>
          <p:nvPr>
            <p:ph type="title"/>
          </p:nvPr>
        </p:nvSpPr>
        <p:spPr/>
        <p:txBody>
          <a:bodyPr/>
          <a:lstStyle/>
          <a:p>
            <a:pPr algn="ctr"/>
            <a:r>
              <a:rPr lang="en-US"/>
              <a:t>Regulator Board Schematic</a:t>
            </a:r>
          </a:p>
        </p:txBody>
      </p:sp>
      <p:pic>
        <p:nvPicPr>
          <p:cNvPr id="5" name="Content Placeholder 4" descr="A diagram of a circuit&#10;&#10;AI-generated content may be incorrect.">
            <a:extLst>
              <a:ext uri="{FF2B5EF4-FFF2-40B4-BE49-F238E27FC236}">
                <a16:creationId xmlns:a16="http://schemas.microsoft.com/office/drawing/2014/main" id="{15463A22-E996-AC11-6159-78601BD1C106}"/>
              </a:ext>
            </a:extLst>
          </p:cNvPr>
          <p:cNvPicPr>
            <a:picLocks noGrp="1" noChangeAspect="1"/>
          </p:cNvPicPr>
          <p:nvPr>
            <p:ph idx="1"/>
          </p:nvPr>
        </p:nvPicPr>
        <p:blipFill>
          <a:blip r:embed="rId4"/>
          <a:stretch>
            <a:fillRect/>
          </a:stretch>
        </p:blipFill>
        <p:spPr>
          <a:xfrm>
            <a:off x="3132" y="1381488"/>
            <a:ext cx="12185736" cy="3903502"/>
          </a:xfrm>
        </p:spPr>
      </p:pic>
      <p:pic>
        <p:nvPicPr>
          <p:cNvPr id="4" name="Picture 3" descr="A person smiling for a picture&#10;&#10;AI-generated content may be incorrect.">
            <a:extLst>
              <a:ext uri="{FF2B5EF4-FFF2-40B4-BE49-F238E27FC236}">
                <a16:creationId xmlns:a16="http://schemas.microsoft.com/office/drawing/2014/main" id="{0C6FC3A8-8EB4-8CF5-B61B-A12A5E9DC3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303" r="11305"/>
          <a:stretch>
            <a:fillRect/>
          </a:stretch>
        </p:blipFill>
        <p:spPr bwMode="auto">
          <a:xfrm>
            <a:off x="2884" y="5107748"/>
            <a:ext cx="1627174" cy="1750034"/>
          </a:xfrm>
          <a:prstGeom prst="ellipse">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1DBC5FCF-32C6-F555-B5E4-9D0E09FBCB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290343"/>
            <a:ext cx="405063" cy="405063"/>
          </a:xfrm>
          <a:prstGeom prst="rect">
            <a:avLst/>
          </a:prstGeom>
        </p:spPr>
      </p:pic>
    </p:spTree>
    <p:extLst>
      <p:ext uri="{BB962C8B-B14F-4D97-AF65-F5344CB8AC3E}">
        <p14:creationId xmlns:p14="http://schemas.microsoft.com/office/powerpoint/2010/main" val="2955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D80D9-9656-F7BE-61A6-6B30ADBA7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BC761-2C27-3E72-D1AC-3643C67F446E}"/>
              </a:ext>
            </a:extLst>
          </p:cNvPr>
          <p:cNvSpPr>
            <a:spLocks noGrp="1"/>
          </p:cNvSpPr>
          <p:nvPr>
            <p:ph type="title"/>
          </p:nvPr>
        </p:nvSpPr>
        <p:spPr/>
        <p:txBody>
          <a:bodyPr/>
          <a:lstStyle/>
          <a:p>
            <a:r>
              <a:rPr lang="en-US"/>
              <a:t>PCB Layout</a:t>
            </a:r>
          </a:p>
        </p:txBody>
      </p:sp>
      <p:pic>
        <p:nvPicPr>
          <p:cNvPr id="6" name="Content Placeholder 5" descr="A computer screen shot of a circuit board&#10;&#10;AI-generated content may be incorrect.">
            <a:extLst>
              <a:ext uri="{FF2B5EF4-FFF2-40B4-BE49-F238E27FC236}">
                <a16:creationId xmlns:a16="http://schemas.microsoft.com/office/drawing/2014/main" id="{C83F786F-90B3-CCA7-1E3B-7E381D47DE79}"/>
              </a:ext>
            </a:extLst>
          </p:cNvPr>
          <p:cNvPicPr>
            <a:picLocks noGrp="1" noChangeAspect="1"/>
          </p:cNvPicPr>
          <p:nvPr>
            <p:ph idx="1"/>
          </p:nvPr>
        </p:nvPicPr>
        <p:blipFill>
          <a:blip r:embed="rId4"/>
          <a:stretch>
            <a:fillRect/>
          </a:stretch>
        </p:blipFill>
        <p:spPr>
          <a:xfrm>
            <a:off x="4684313" y="-1087"/>
            <a:ext cx="7510195" cy="6856543"/>
          </a:xfrm>
        </p:spPr>
      </p:pic>
      <p:pic>
        <p:nvPicPr>
          <p:cNvPr id="4" name="Picture 3" descr="A person smiling for a picture&#10;&#10;AI-generated content may be incorrect.">
            <a:extLst>
              <a:ext uri="{FF2B5EF4-FFF2-40B4-BE49-F238E27FC236}">
                <a16:creationId xmlns:a16="http://schemas.microsoft.com/office/drawing/2014/main" id="{F394EE21-1E13-4544-0112-65720FF140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303" r="11305"/>
          <a:stretch>
            <a:fillRect/>
          </a:stretch>
        </p:blipFill>
        <p:spPr bwMode="auto">
          <a:xfrm>
            <a:off x="2884" y="5107748"/>
            <a:ext cx="1627174" cy="1750034"/>
          </a:xfrm>
          <a:prstGeom prst="ellipse">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BDDDFA75-2F47-2B42-0F20-92CCE5DC9D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4642" y="212725"/>
            <a:ext cx="304800" cy="304800"/>
          </a:xfrm>
          <a:prstGeom prst="rect">
            <a:avLst/>
          </a:prstGeom>
        </p:spPr>
      </p:pic>
    </p:spTree>
    <p:extLst>
      <p:ext uri="{BB962C8B-B14F-4D97-AF65-F5344CB8AC3E}">
        <p14:creationId xmlns:p14="http://schemas.microsoft.com/office/powerpoint/2010/main" val="344356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D6F93F-6273-8675-9712-0F1024E50590}"/>
              </a:ext>
            </a:extLst>
          </p:cNvPr>
          <p:cNvSpPr>
            <a:spLocks noGrp="1"/>
          </p:cNvSpPr>
          <p:nvPr>
            <p:ph type="title"/>
          </p:nvPr>
        </p:nvSpPr>
        <p:spPr>
          <a:xfrm>
            <a:off x="640080" y="325369"/>
            <a:ext cx="4368602" cy="1956841"/>
          </a:xfrm>
        </p:spPr>
        <p:txBody>
          <a:bodyPr anchor="b">
            <a:normAutofit/>
          </a:bodyPr>
          <a:lstStyle/>
          <a:p>
            <a:r>
              <a:rPr lang="en-US" sz="5400"/>
              <a:t>Prototyping &amp; Testing</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omputer and computers on a table&#10;&#10;AI-generated content may be incorrect.">
            <a:extLst>
              <a:ext uri="{FF2B5EF4-FFF2-40B4-BE49-F238E27FC236}">
                <a16:creationId xmlns:a16="http://schemas.microsoft.com/office/drawing/2014/main" id="{0BF28AEB-1E54-4C50-1532-881D50634E97}"/>
              </a:ext>
            </a:extLst>
          </p:cNvPr>
          <p:cNvPicPr>
            <a:picLocks noChangeAspect="1"/>
          </p:cNvPicPr>
          <p:nvPr/>
        </p:nvPicPr>
        <p:blipFill>
          <a:blip r:embed="rId2"/>
          <a:srcRect l="12532" r="23274"/>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descr="A close-up of a skeleton&#10;&#10;AI-generated content may be incorrect.">
            <a:extLst>
              <a:ext uri="{FF2B5EF4-FFF2-40B4-BE49-F238E27FC236}">
                <a16:creationId xmlns:a16="http://schemas.microsoft.com/office/drawing/2014/main" id="{54A1625C-FE10-477C-3A54-349EDBC749CD}"/>
              </a:ext>
            </a:extLst>
          </p:cNvPr>
          <p:cNvPicPr>
            <a:picLocks noChangeAspect="1"/>
          </p:cNvPicPr>
          <p:nvPr/>
        </p:nvPicPr>
        <p:blipFill>
          <a:blip r:embed="rId3"/>
          <a:srcRect r="3308" b="3509"/>
          <a:stretch>
            <a:fillRect/>
          </a:stretch>
        </p:blipFill>
        <p:spPr>
          <a:xfrm>
            <a:off x="389938" y="3000049"/>
            <a:ext cx="3969484" cy="3446559"/>
          </a:xfrm>
          <a:prstGeom prst="rect">
            <a:avLst/>
          </a:prstGeom>
        </p:spPr>
      </p:pic>
      <p:pic>
        <p:nvPicPr>
          <p:cNvPr id="7" name="Picture 2" descr="A person standing with his arms crossed&#10;&#10;AI-generated content may be incorrect.">
            <a:extLst>
              <a:ext uri="{FF2B5EF4-FFF2-40B4-BE49-F238E27FC236}">
                <a16:creationId xmlns:a16="http://schemas.microsoft.com/office/drawing/2014/main" id="{738043AD-4DC6-E3A5-9C19-7EE590DD1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2" t="5236" r="28904" b="17840"/>
          <a:stretch>
            <a:fillRect/>
          </a:stretch>
        </p:blipFill>
        <p:spPr bwMode="auto">
          <a:xfrm>
            <a:off x="-2664" y="5095025"/>
            <a:ext cx="1633642" cy="1751460"/>
          </a:xfrm>
          <a:prstGeom prst="ellipse">
            <a:avLst/>
          </a:prstGeom>
          <a:noFill/>
          <a:ln>
            <a:solidFill>
              <a:srgbClr val="4472C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7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465E22-F662-101B-F2EF-6AB4E3F748E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Planned Cost</a:t>
            </a:r>
          </a:p>
        </p:txBody>
      </p:sp>
      <p:pic>
        <p:nvPicPr>
          <p:cNvPr id="5" name="Content Placeholder 4">
            <a:extLst>
              <a:ext uri="{FF2B5EF4-FFF2-40B4-BE49-F238E27FC236}">
                <a16:creationId xmlns:a16="http://schemas.microsoft.com/office/drawing/2014/main" id="{B45D2486-1112-03A1-FAE6-CC078867ED49}"/>
              </a:ext>
            </a:extLst>
          </p:cNvPr>
          <p:cNvPicPr>
            <a:picLocks noGrp="1" noChangeAspect="1"/>
          </p:cNvPicPr>
          <p:nvPr>
            <p:ph idx="1"/>
          </p:nvPr>
        </p:nvPicPr>
        <p:blipFill>
          <a:blip r:embed="rId2"/>
          <a:stretch>
            <a:fillRect/>
          </a:stretch>
        </p:blipFill>
        <p:spPr>
          <a:xfrm>
            <a:off x="6364787" y="643466"/>
            <a:ext cx="3605757" cy="5568739"/>
          </a:xfrm>
          <a:prstGeom prst="rect">
            <a:avLst/>
          </a:prstGeom>
        </p:spPr>
      </p:pic>
      <p:pic>
        <p:nvPicPr>
          <p:cNvPr id="4" name="Picture 2" descr="A person standing with his arms crossed&#10;&#10;AI-generated content may be incorrect.">
            <a:extLst>
              <a:ext uri="{FF2B5EF4-FFF2-40B4-BE49-F238E27FC236}">
                <a16:creationId xmlns:a16="http://schemas.microsoft.com/office/drawing/2014/main" id="{92C5A32F-CBA4-BF89-7F51-71517A317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2" t="5236" r="28904" b="17840"/>
          <a:stretch>
            <a:fillRect/>
          </a:stretch>
        </p:blipFill>
        <p:spPr bwMode="auto">
          <a:xfrm>
            <a:off x="-2664" y="5095025"/>
            <a:ext cx="1633642" cy="1751460"/>
          </a:xfrm>
          <a:prstGeom prst="ellipse">
            <a:avLst/>
          </a:prstGeom>
          <a:noFill/>
          <a:ln>
            <a:solidFill>
              <a:srgbClr val="4472C4"/>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9C04E1-2AC0-79B0-8FA8-DC1E7A19AB11}"/>
              </a:ext>
            </a:extLst>
          </p:cNvPr>
          <p:cNvSpPr txBox="1"/>
          <p:nvPr/>
        </p:nvSpPr>
        <p:spPr>
          <a:xfrm>
            <a:off x="1720850" y="127000"/>
            <a:ext cx="4106364" cy="646331"/>
          </a:xfrm>
          <a:prstGeom prst="rect">
            <a:avLst/>
          </a:prstGeom>
          <a:noFill/>
        </p:spPr>
        <p:txBody>
          <a:bodyPr wrap="square" rtlCol="0">
            <a:spAutoFit/>
          </a:bodyPr>
          <a:lstStyle/>
          <a:p>
            <a:r>
              <a:rPr lang="en-US" dirty="0">
                <a:solidFill>
                  <a:srgbClr val="FF0000"/>
                </a:solidFill>
              </a:rPr>
              <a:t>Put planned cost next to actual cost in one </a:t>
            </a:r>
            <a:r>
              <a:rPr lang="en-US">
                <a:solidFill>
                  <a:srgbClr val="FF0000"/>
                </a:solidFill>
              </a:rPr>
              <a:t>slide </a:t>
            </a:r>
            <a:endParaRPr lang="en-US" dirty="0">
              <a:solidFill>
                <a:srgbClr val="FF0000"/>
              </a:solidFill>
            </a:endParaRPr>
          </a:p>
        </p:txBody>
      </p:sp>
    </p:spTree>
    <p:extLst>
      <p:ext uri="{BB962C8B-B14F-4D97-AF65-F5344CB8AC3E}">
        <p14:creationId xmlns:p14="http://schemas.microsoft.com/office/powerpoint/2010/main" val="153658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4E3B5B9-EAD6-4EBC-A4EB-FAF1FD57D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C25E20-D9BE-F59E-4CCA-B732A5E82432}"/>
              </a:ext>
            </a:extLst>
          </p:cNvPr>
          <p:cNvSpPr>
            <a:spLocks noGrp="1"/>
          </p:cNvSpPr>
          <p:nvPr>
            <p:ph type="title"/>
          </p:nvPr>
        </p:nvSpPr>
        <p:spPr>
          <a:xfrm>
            <a:off x="754179" y="1183759"/>
            <a:ext cx="3527117" cy="2347992"/>
          </a:xfrm>
        </p:spPr>
        <p:txBody>
          <a:bodyPr vert="horz" lIns="91440" tIns="45720" rIns="91440" bIns="45720" rtlCol="0" anchor="b">
            <a:normAutofit/>
          </a:bodyPr>
          <a:lstStyle/>
          <a:p>
            <a:pPr algn="ctr"/>
            <a:r>
              <a:rPr lang="en-US" sz="3200"/>
              <a:t>Actual Cost</a:t>
            </a:r>
          </a:p>
        </p:txBody>
      </p:sp>
      <p:sp>
        <p:nvSpPr>
          <p:cNvPr id="18" name="Rectangle 17">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D859EF-0C2A-487B-A0C6-A8276E48D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5" y="0"/>
            <a:ext cx="5040655" cy="604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8DAEEC-DF4E-4F27-9670-DC11E882C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8698" y="0"/>
            <a:ext cx="7083302"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80999E-E55B-7580-202B-E3E227A225BF}"/>
              </a:ext>
            </a:extLst>
          </p:cNvPr>
          <p:cNvPicPr>
            <a:picLocks noChangeAspect="1"/>
          </p:cNvPicPr>
          <p:nvPr/>
        </p:nvPicPr>
        <p:blipFill>
          <a:blip r:embed="rId2"/>
          <a:stretch>
            <a:fillRect/>
          </a:stretch>
        </p:blipFill>
        <p:spPr>
          <a:xfrm>
            <a:off x="5470486" y="344842"/>
            <a:ext cx="2818076" cy="4025826"/>
          </a:xfrm>
          <a:prstGeom prst="rect">
            <a:avLst/>
          </a:prstGeom>
        </p:spPr>
      </p:pic>
      <p:pic>
        <p:nvPicPr>
          <p:cNvPr id="7" name="Content Placeholder 6">
            <a:extLst>
              <a:ext uri="{FF2B5EF4-FFF2-40B4-BE49-F238E27FC236}">
                <a16:creationId xmlns:a16="http://schemas.microsoft.com/office/drawing/2014/main" id="{BD5EDC3A-9994-68EC-05EE-364834BD232F}"/>
              </a:ext>
            </a:extLst>
          </p:cNvPr>
          <p:cNvPicPr>
            <a:picLocks noGrp="1" noChangeAspect="1"/>
          </p:cNvPicPr>
          <p:nvPr>
            <p:ph idx="1"/>
          </p:nvPr>
        </p:nvPicPr>
        <p:blipFill>
          <a:blip r:embed="rId3"/>
          <a:stretch>
            <a:fillRect/>
          </a:stretch>
        </p:blipFill>
        <p:spPr>
          <a:xfrm>
            <a:off x="5466451" y="4370668"/>
            <a:ext cx="2827345" cy="923894"/>
          </a:xfrm>
          <a:prstGeom prst="rect">
            <a:avLst/>
          </a:prstGeom>
        </p:spPr>
      </p:pic>
      <p:pic>
        <p:nvPicPr>
          <p:cNvPr id="9" name="Picture 8">
            <a:extLst>
              <a:ext uri="{FF2B5EF4-FFF2-40B4-BE49-F238E27FC236}">
                <a16:creationId xmlns:a16="http://schemas.microsoft.com/office/drawing/2014/main" id="{98766957-9074-931D-8AE4-51AFBC48BE30}"/>
              </a:ext>
            </a:extLst>
          </p:cNvPr>
          <p:cNvPicPr>
            <a:picLocks noChangeAspect="1"/>
          </p:cNvPicPr>
          <p:nvPr/>
        </p:nvPicPr>
        <p:blipFill>
          <a:blip r:embed="rId4"/>
          <a:stretch>
            <a:fillRect/>
          </a:stretch>
        </p:blipFill>
        <p:spPr>
          <a:xfrm>
            <a:off x="8687637" y="2884521"/>
            <a:ext cx="3102239" cy="1088957"/>
          </a:xfrm>
          <a:prstGeom prst="rect">
            <a:avLst/>
          </a:prstGeom>
        </p:spPr>
      </p:pic>
      <p:pic>
        <p:nvPicPr>
          <p:cNvPr id="11" name="Picture 10">
            <a:extLst>
              <a:ext uri="{FF2B5EF4-FFF2-40B4-BE49-F238E27FC236}">
                <a16:creationId xmlns:a16="http://schemas.microsoft.com/office/drawing/2014/main" id="{6BBA2C23-BB13-72F3-6DC1-D64FD05D0F80}"/>
              </a:ext>
            </a:extLst>
          </p:cNvPr>
          <p:cNvPicPr>
            <a:picLocks noChangeAspect="1"/>
          </p:cNvPicPr>
          <p:nvPr/>
        </p:nvPicPr>
        <p:blipFill>
          <a:blip r:embed="rId5"/>
          <a:stretch>
            <a:fillRect/>
          </a:stretch>
        </p:blipFill>
        <p:spPr>
          <a:xfrm>
            <a:off x="5814111" y="5760939"/>
            <a:ext cx="5672476" cy="752219"/>
          </a:xfrm>
          <a:prstGeom prst="rect">
            <a:avLst/>
          </a:prstGeom>
        </p:spPr>
      </p:pic>
      <p:sp>
        <p:nvSpPr>
          <p:cNvPr id="24" name="Rectangle 23">
            <a:extLst>
              <a:ext uri="{FF2B5EF4-FFF2-40B4-BE49-F238E27FC236}">
                <a16:creationId xmlns:a16="http://schemas.microsoft.com/office/drawing/2014/main" id="{EDB19A81-C621-40A1-87E0-015F982C4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797570"/>
            <a:ext cx="5040655" cy="604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 person standing with his arms crossed&#10;&#10;AI-generated content may be incorrect.">
            <a:extLst>
              <a:ext uri="{FF2B5EF4-FFF2-40B4-BE49-F238E27FC236}">
                <a16:creationId xmlns:a16="http://schemas.microsoft.com/office/drawing/2014/main" id="{AD58E0B5-555E-E5A6-69E5-7A1596971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662" t="5236" r="28904" b="17840"/>
          <a:stretch>
            <a:fillRect/>
          </a:stretch>
        </p:blipFill>
        <p:spPr bwMode="auto">
          <a:xfrm>
            <a:off x="-2664" y="5095025"/>
            <a:ext cx="1633642" cy="1751460"/>
          </a:xfrm>
          <a:prstGeom prst="ellipse">
            <a:avLst/>
          </a:prstGeom>
          <a:noFill/>
          <a:ln>
            <a:solidFill>
              <a:srgbClr val="4472C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62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26AB3E-617E-0898-B837-2B6478D7890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Work Distribution</a:t>
            </a:r>
          </a:p>
        </p:txBody>
      </p:sp>
      <p:pic>
        <p:nvPicPr>
          <p:cNvPr id="5" name="Content Placeholder 4">
            <a:extLst>
              <a:ext uri="{FF2B5EF4-FFF2-40B4-BE49-F238E27FC236}">
                <a16:creationId xmlns:a16="http://schemas.microsoft.com/office/drawing/2014/main" id="{EE1FBB8C-E7A5-E5E4-A8FE-C1AFC3450E2E}"/>
              </a:ext>
            </a:extLst>
          </p:cNvPr>
          <p:cNvPicPr>
            <a:picLocks noGrp="1" noChangeAspect="1"/>
          </p:cNvPicPr>
          <p:nvPr>
            <p:ph idx="1"/>
          </p:nvPr>
        </p:nvPicPr>
        <p:blipFill>
          <a:blip r:embed="rId2"/>
          <a:stretch>
            <a:fillRect/>
          </a:stretch>
        </p:blipFill>
        <p:spPr>
          <a:xfrm>
            <a:off x="4777316" y="836957"/>
            <a:ext cx="6780700" cy="5181757"/>
          </a:xfrm>
          <a:prstGeom prst="rect">
            <a:avLst/>
          </a:prstGeom>
        </p:spPr>
      </p:pic>
      <p:pic>
        <p:nvPicPr>
          <p:cNvPr id="4" name="Picture 2" descr="A person standing with his arms crossed&#10;&#10;AI-generated content may be incorrect.">
            <a:extLst>
              <a:ext uri="{FF2B5EF4-FFF2-40B4-BE49-F238E27FC236}">
                <a16:creationId xmlns:a16="http://schemas.microsoft.com/office/drawing/2014/main" id="{F4976181-268A-9E1C-B781-3CC56802D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2" t="5236" r="28904" b="17840"/>
          <a:stretch>
            <a:fillRect/>
          </a:stretch>
        </p:blipFill>
        <p:spPr bwMode="auto">
          <a:xfrm>
            <a:off x="-2664" y="5095025"/>
            <a:ext cx="1633642" cy="1751460"/>
          </a:xfrm>
          <a:prstGeom prst="ellipse">
            <a:avLst/>
          </a:prstGeom>
          <a:noFill/>
          <a:ln>
            <a:solidFill>
              <a:srgbClr val="4472C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3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AFF9E-9E00-DA95-4D1D-5ACC582B225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Plan for Completion</a:t>
            </a:r>
          </a:p>
        </p:txBody>
      </p:sp>
      <p:pic>
        <p:nvPicPr>
          <p:cNvPr id="4" name="Content Placeholder 3" descr="A graph with blue rectangles&#10;&#10;AI-generated content may be incorrect.">
            <a:extLst>
              <a:ext uri="{FF2B5EF4-FFF2-40B4-BE49-F238E27FC236}">
                <a16:creationId xmlns:a16="http://schemas.microsoft.com/office/drawing/2014/main" id="{C619561D-83D6-D277-98EA-E652FFB9146B}"/>
              </a:ext>
            </a:extLst>
          </p:cNvPr>
          <p:cNvPicPr>
            <a:picLocks noGrp="1" noChangeAspect="1"/>
          </p:cNvPicPr>
          <p:nvPr>
            <p:ph idx="1"/>
          </p:nvPr>
        </p:nvPicPr>
        <p:blipFill>
          <a:blip r:embed="rId2"/>
          <a:stretch>
            <a:fillRect/>
          </a:stretch>
        </p:blipFill>
        <p:spPr>
          <a:xfrm>
            <a:off x="4777316" y="1181729"/>
            <a:ext cx="6780700" cy="4492212"/>
          </a:xfrm>
          <a:prstGeom prst="rect">
            <a:avLst/>
          </a:prstGeom>
        </p:spPr>
      </p:pic>
      <p:pic>
        <p:nvPicPr>
          <p:cNvPr id="6" name="Picture 5" descr="A person standing with his arms crossed&#10;&#10;AI-generated content may be incorrect.">
            <a:extLst>
              <a:ext uri="{FF2B5EF4-FFF2-40B4-BE49-F238E27FC236}">
                <a16:creationId xmlns:a16="http://schemas.microsoft.com/office/drawing/2014/main" id="{13D46752-A07F-6409-B7AE-D327ED035CD8}"/>
              </a:ext>
            </a:extLst>
          </p:cNvPr>
          <p:cNvPicPr>
            <a:picLocks noChangeAspect="1"/>
          </p:cNvPicPr>
          <p:nvPr/>
        </p:nvPicPr>
        <p:blipFill>
          <a:blip r:embed="rId3"/>
          <a:stretch>
            <a:fillRect/>
          </a:stretch>
        </p:blipFill>
        <p:spPr>
          <a:xfrm>
            <a:off x="4087" y="5094897"/>
            <a:ext cx="1628775" cy="1762125"/>
          </a:xfrm>
          <a:prstGeom prst="rect">
            <a:avLst/>
          </a:prstGeom>
        </p:spPr>
      </p:pic>
    </p:spTree>
    <p:extLst>
      <p:ext uri="{BB962C8B-B14F-4D97-AF65-F5344CB8AC3E}">
        <p14:creationId xmlns:p14="http://schemas.microsoft.com/office/powerpoint/2010/main" val="413631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03EF7-D550-3954-B30C-CF6C61AF8EB1}"/>
              </a:ext>
            </a:extLst>
          </p:cNvPr>
          <p:cNvSpPr>
            <a:spLocks noGrp="1"/>
          </p:cNvSpPr>
          <p:nvPr>
            <p:ph type="title"/>
          </p:nvPr>
        </p:nvSpPr>
        <p:spPr>
          <a:xfrm>
            <a:off x="761800" y="855946"/>
            <a:ext cx="5334197" cy="1708242"/>
          </a:xfrm>
        </p:spPr>
        <p:txBody>
          <a:bodyPr anchor="ctr">
            <a:normAutofit/>
          </a:bodyPr>
          <a:lstStyle/>
          <a:p>
            <a:r>
              <a:rPr lang="en-US" sz="4000" dirty="0"/>
              <a:t>Goals &amp; Objectives</a:t>
            </a:r>
          </a:p>
        </p:txBody>
      </p:sp>
      <p:sp>
        <p:nvSpPr>
          <p:cNvPr id="3" name="Content Placeholder 2">
            <a:extLst>
              <a:ext uri="{FF2B5EF4-FFF2-40B4-BE49-F238E27FC236}">
                <a16:creationId xmlns:a16="http://schemas.microsoft.com/office/drawing/2014/main" id="{12E5D311-C942-D0FF-7BD5-547FD3DED9CD}"/>
              </a:ext>
            </a:extLst>
          </p:cNvPr>
          <p:cNvSpPr>
            <a:spLocks noGrp="1"/>
          </p:cNvSpPr>
          <p:nvPr>
            <p:ph idx="1"/>
          </p:nvPr>
        </p:nvSpPr>
        <p:spPr>
          <a:xfrm>
            <a:off x="761800" y="2470244"/>
            <a:ext cx="5334197" cy="3769835"/>
          </a:xfrm>
        </p:spPr>
        <p:txBody>
          <a:bodyPr anchor="ctr">
            <a:normAutofit fontScale="77500" lnSpcReduction="20000"/>
          </a:bodyPr>
          <a:lstStyle/>
          <a:p>
            <a:r>
              <a:rPr lang="en-US" sz="1600" dirty="0"/>
              <a:t>Our main goal in this project is to design and build a functional animatronic robot that demonstrates movement and interaction.</a:t>
            </a:r>
          </a:p>
          <a:p>
            <a:endParaRPr lang="en-US" sz="1600" dirty="0"/>
          </a:p>
          <a:p>
            <a:r>
              <a:rPr lang="en-US" sz="1600" dirty="0"/>
              <a:t>Movement</a:t>
            </a:r>
          </a:p>
          <a:p>
            <a:pPr lvl="1"/>
            <a:r>
              <a:rPr lang="en-US" sz="1600" dirty="0"/>
              <a:t>Implement servo motors for smooth programmable robotic motion.</a:t>
            </a:r>
          </a:p>
          <a:p>
            <a:pPr lvl="1"/>
            <a:r>
              <a:rPr lang="en-US" sz="1600" dirty="0"/>
              <a:t>Design and  fabricate a custom PCB to centralize control and reduce wiring complexity</a:t>
            </a:r>
          </a:p>
          <a:p>
            <a:pPr lvl="1"/>
            <a:r>
              <a:rPr lang="en-US" sz="1600" dirty="0"/>
              <a:t>Ensure reliable power delivery and protection using voltage regulators and circuit breakers.</a:t>
            </a:r>
          </a:p>
          <a:p>
            <a:r>
              <a:rPr lang="en-US" sz="1600" dirty="0"/>
              <a:t>Interaction</a:t>
            </a:r>
          </a:p>
          <a:p>
            <a:pPr lvl="1"/>
            <a:r>
              <a:rPr lang="en-US" sz="1600" dirty="0"/>
              <a:t>Develop an intuitive HMI for basic user interaction.</a:t>
            </a:r>
          </a:p>
          <a:p>
            <a:r>
              <a:rPr lang="en-US" sz="1600" dirty="0"/>
              <a:t>Testing &amp; Integration</a:t>
            </a:r>
          </a:p>
          <a:p>
            <a:pPr lvl="1"/>
            <a:r>
              <a:rPr lang="en-US" sz="1600" dirty="0"/>
              <a:t>Conduct full system testing to verify functionality of motion, power, and interface subsystems.</a:t>
            </a:r>
          </a:p>
          <a:p>
            <a:pPr lvl="1"/>
            <a:r>
              <a:rPr lang="en-US" sz="1600" dirty="0"/>
              <a:t>Debug and finalize integration prior to the demonstration deadline.</a:t>
            </a:r>
          </a:p>
          <a:p>
            <a:pPr lvl="1"/>
            <a:endParaRPr lang="en-US" sz="1100" dirty="0"/>
          </a:p>
          <a:p>
            <a:pPr lvl="1"/>
            <a:r>
              <a:rPr lang="en-US" sz="1100" dirty="0">
                <a:solidFill>
                  <a:srgbClr val="FF0000"/>
                </a:solidFill>
              </a:rPr>
              <a:t>NOTE: Goals on left hand side, Objectives on right hand side</a:t>
            </a:r>
          </a:p>
          <a:p>
            <a:endParaRPr lang="en-US" sz="1100" dirty="0"/>
          </a:p>
        </p:txBody>
      </p:sp>
      <p:pic>
        <p:nvPicPr>
          <p:cNvPr id="29" name="Picture 28" descr="Electronics protoboard">
            <a:extLst>
              <a:ext uri="{FF2B5EF4-FFF2-40B4-BE49-F238E27FC236}">
                <a16:creationId xmlns:a16="http://schemas.microsoft.com/office/drawing/2014/main" id="{BB933F81-D27D-3661-744B-D1D5BD2C58EC}"/>
              </a:ext>
            </a:extLst>
          </p:cNvPr>
          <p:cNvPicPr>
            <a:picLocks noChangeAspect="1"/>
          </p:cNvPicPr>
          <p:nvPr/>
        </p:nvPicPr>
        <p:blipFill>
          <a:blip r:embed="rId4"/>
          <a:srcRect l="7079" r="41084"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5" name="Picture 4" descr="A person smiling for a picture&#10;&#10;AI-generated content may be incorrect.">
            <a:extLst>
              <a:ext uri="{FF2B5EF4-FFF2-40B4-BE49-F238E27FC236}">
                <a16:creationId xmlns:a16="http://schemas.microsoft.com/office/drawing/2014/main" id="{37C2575A-AC5C-4CC9-BA99-58A0C95885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303" r="11305"/>
          <a:stretch>
            <a:fillRect/>
          </a:stretch>
        </p:blipFill>
        <p:spPr bwMode="auto">
          <a:xfrm>
            <a:off x="10566500" y="-7046"/>
            <a:ext cx="1627174" cy="1750034"/>
          </a:xfrm>
          <a:prstGeom prst="ellipse">
            <a:avLst/>
          </a:prstGeom>
          <a:noFill/>
          <a:extLst>
            <a:ext uri="{909E8E84-426E-40DD-AFC4-6F175D3DCCD1}">
              <a14:hiddenFill xmlns:a14="http://schemas.microsoft.com/office/drawing/2010/main">
                <a:solidFill>
                  <a:srgbClr val="FFFFFF"/>
                </a:solidFill>
              </a14:hiddenFill>
            </a:ext>
          </a:extLst>
        </p:spPr>
      </p:pic>
      <p:pic>
        <p:nvPicPr>
          <p:cNvPr id="17" name="Recorded Sound">
            <a:hlinkClick r:id="" action="ppaction://media"/>
            <a:extLst>
              <a:ext uri="{FF2B5EF4-FFF2-40B4-BE49-F238E27FC236}">
                <a16:creationId xmlns:a16="http://schemas.microsoft.com/office/drawing/2014/main" id="{3BF97FD4-65FE-7A8E-727D-E3C599F16B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5632" y="6026583"/>
            <a:ext cx="426992" cy="426992"/>
          </a:xfrm>
          <a:prstGeom prst="rect">
            <a:avLst/>
          </a:prstGeom>
        </p:spPr>
      </p:pic>
    </p:spTree>
    <p:extLst>
      <p:ext uri="{BB962C8B-B14F-4D97-AF65-F5344CB8AC3E}">
        <p14:creationId xmlns:p14="http://schemas.microsoft.com/office/powerpoint/2010/main" val="11864610"/>
      </p:ext>
    </p:extLst>
  </p:cSld>
  <p:clrMapOvr>
    <a:masterClrMapping/>
  </p:clrMapOvr>
  <mc:AlternateContent xmlns:mc="http://schemas.openxmlformats.org/markup-compatibility/2006" xmlns:p14="http://schemas.microsoft.com/office/powerpoint/2010/main">
    <mc:Choice Requires="p14">
      <p:transition spd="med" p14:dur="700" advTm="10406">
        <p:fade/>
      </p:transition>
    </mc:Choice>
    <mc:Fallback xmlns="">
      <p:transition spd="med" advTm="10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1C037-681A-3A2A-A2DD-867E0A1C4388}"/>
              </a:ext>
            </a:extLst>
          </p:cNvPr>
          <p:cNvSpPr>
            <a:spLocks noGrp="1"/>
          </p:cNvSpPr>
          <p:nvPr>
            <p:ph type="title"/>
          </p:nvPr>
        </p:nvSpPr>
        <p:spPr>
          <a:xfrm>
            <a:off x="866385" y="897700"/>
            <a:ext cx="6070120" cy="1708243"/>
          </a:xfrm>
        </p:spPr>
        <p:txBody>
          <a:bodyPr vert="horz" lIns="91440" tIns="45720" rIns="91440" bIns="45720" rtlCol="0" anchor="ctr">
            <a:normAutofit/>
          </a:bodyPr>
          <a:lstStyle/>
          <a:p>
            <a:r>
              <a:rPr lang="en-US" sz="4000"/>
              <a:t>Engineering Specifications</a:t>
            </a:r>
          </a:p>
        </p:txBody>
      </p:sp>
      <p:pic>
        <p:nvPicPr>
          <p:cNvPr id="16" name="Content Placeholder 15" descr="Blue abstract design with square in middle and lines">
            <a:extLst>
              <a:ext uri="{FF2B5EF4-FFF2-40B4-BE49-F238E27FC236}">
                <a16:creationId xmlns:a16="http://schemas.microsoft.com/office/drawing/2014/main" id="{BC3AE4FD-741A-1813-24B6-B87AA3E72ED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64574" y="2470150"/>
            <a:ext cx="5865452" cy="3770313"/>
          </a:xfrm>
        </p:spPr>
      </p:pic>
      <p:sp>
        <p:nvSpPr>
          <p:cNvPr id="44" name="Rectangle 43">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390" y="0"/>
            <a:ext cx="4606609" cy="6858000"/>
          </a:xfrm>
          <a:prstGeom prst="rect">
            <a:avLst/>
          </a:prstGeom>
          <a:solidFill>
            <a:srgbClr val="FFFFFF"/>
          </a:solidFill>
          <a:ln>
            <a:noFill/>
          </a:ln>
          <a:effectLst>
            <a:outerShdw blurRad="381000" dist="317500" dir="5700000" sx="95000" sy="95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DBAD5BB5-796A-EA80-AF72-7D846AEE3B75}"/>
              </a:ext>
            </a:extLst>
          </p:cNvPr>
          <p:cNvPicPr>
            <a:picLocks noChangeAspect="1"/>
          </p:cNvPicPr>
          <p:nvPr/>
        </p:nvPicPr>
        <p:blipFill>
          <a:blip r:embed="rId5"/>
          <a:stretch>
            <a:fillRect/>
          </a:stretch>
        </p:blipFill>
        <p:spPr>
          <a:xfrm>
            <a:off x="7586751" y="1946823"/>
            <a:ext cx="4609301" cy="920165"/>
          </a:xfrm>
          <a:prstGeom prst="rect">
            <a:avLst/>
          </a:prstGeom>
        </p:spPr>
      </p:pic>
      <p:pic>
        <p:nvPicPr>
          <p:cNvPr id="14" name="Picture 13">
            <a:extLst>
              <a:ext uri="{FF2B5EF4-FFF2-40B4-BE49-F238E27FC236}">
                <a16:creationId xmlns:a16="http://schemas.microsoft.com/office/drawing/2014/main" id="{58D15101-B3EB-8B39-254B-69A43E2C9F2E}"/>
              </a:ext>
            </a:extLst>
          </p:cNvPr>
          <p:cNvPicPr>
            <a:picLocks noChangeAspect="1"/>
          </p:cNvPicPr>
          <p:nvPr/>
        </p:nvPicPr>
        <p:blipFill>
          <a:blip r:embed="rId6"/>
          <a:stretch>
            <a:fillRect/>
          </a:stretch>
        </p:blipFill>
        <p:spPr>
          <a:xfrm>
            <a:off x="7582717" y="2977451"/>
            <a:ext cx="4605080" cy="905178"/>
          </a:xfrm>
          <a:prstGeom prst="rect">
            <a:avLst/>
          </a:prstGeom>
        </p:spPr>
      </p:pic>
      <p:pic>
        <p:nvPicPr>
          <p:cNvPr id="12" name="Picture 11">
            <a:extLst>
              <a:ext uri="{FF2B5EF4-FFF2-40B4-BE49-F238E27FC236}">
                <a16:creationId xmlns:a16="http://schemas.microsoft.com/office/drawing/2014/main" id="{7E024272-45A9-440F-95C9-268EF207F5BA}"/>
              </a:ext>
            </a:extLst>
          </p:cNvPr>
          <p:cNvPicPr>
            <a:picLocks noChangeAspect="1"/>
          </p:cNvPicPr>
          <p:nvPr/>
        </p:nvPicPr>
        <p:blipFill>
          <a:blip r:embed="rId7"/>
          <a:stretch>
            <a:fillRect/>
          </a:stretch>
        </p:blipFill>
        <p:spPr>
          <a:xfrm>
            <a:off x="7582717" y="4012551"/>
            <a:ext cx="4615023" cy="917986"/>
          </a:xfrm>
          <a:prstGeom prst="rect">
            <a:avLst/>
          </a:prstGeom>
        </p:spPr>
      </p:pic>
      <p:pic>
        <p:nvPicPr>
          <p:cNvPr id="4" name="Picture 3" descr="A person smiling for a picture&#10;&#10;AI-generated content may be incorrect.">
            <a:extLst>
              <a:ext uri="{FF2B5EF4-FFF2-40B4-BE49-F238E27FC236}">
                <a16:creationId xmlns:a16="http://schemas.microsoft.com/office/drawing/2014/main" id="{9FD23484-E543-F5C2-E195-89AEC92455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303" r="11305"/>
          <a:stretch>
            <a:fillRect/>
          </a:stretch>
        </p:blipFill>
        <p:spPr bwMode="auto">
          <a:xfrm>
            <a:off x="10575600" y="3392"/>
            <a:ext cx="1627174" cy="1750034"/>
          </a:xfrm>
          <a:prstGeom prst="ellipse">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B9126887-49FB-FA42-1768-57B8E21F0C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2890" y="6240463"/>
            <a:ext cx="435205" cy="435205"/>
          </a:xfrm>
          <a:prstGeom prst="rect">
            <a:avLst/>
          </a:prstGeom>
        </p:spPr>
      </p:pic>
    </p:spTree>
    <p:extLst>
      <p:ext uri="{BB962C8B-B14F-4D97-AF65-F5344CB8AC3E}">
        <p14:creationId xmlns:p14="http://schemas.microsoft.com/office/powerpoint/2010/main" val="1652881859"/>
      </p:ext>
    </p:extLst>
  </p:cSld>
  <p:clrMapOvr>
    <a:masterClrMapping/>
  </p:clrMapOvr>
  <mc:AlternateContent xmlns:mc="http://schemas.openxmlformats.org/markup-compatibility/2006" xmlns:p14="http://schemas.microsoft.com/office/powerpoint/2010/main">
    <mc:Choice Requires="p14">
      <p:transition spd="med" p14:dur="700" advTm="10607">
        <p:fade/>
      </p:transition>
    </mc:Choice>
    <mc:Fallback xmlns="">
      <p:transition spd="med" advTm="106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D1544E-E083-A4F1-58E5-68BF082D4DB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Hardware Diagram</a:t>
            </a:r>
          </a:p>
        </p:txBody>
      </p:sp>
      <p:pic>
        <p:nvPicPr>
          <p:cNvPr id="5" name="Content Placeholder 4">
            <a:extLst>
              <a:ext uri="{FF2B5EF4-FFF2-40B4-BE49-F238E27FC236}">
                <a16:creationId xmlns:a16="http://schemas.microsoft.com/office/drawing/2014/main" id="{56101CC6-1834-D5F7-1E28-E31818DE0C1C}"/>
              </a:ext>
            </a:extLst>
          </p:cNvPr>
          <p:cNvPicPr>
            <a:picLocks noGrp="1" noChangeAspect="1"/>
          </p:cNvPicPr>
          <p:nvPr>
            <p:ph idx="1"/>
          </p:nvPr>
        </p:nvPicPr>
        <p:blipFill>
          <a:blip r:embed="rId4"/>
          <a:stretch>
            <a:fillRect/>
          </a:stretch>
        </p:blipFill>
        <p:spPr>
          <a:xfrm>
            <a:off x="4777316" y="1071542"/>
            <a:ext cx="6780700" cy="4712586"/>
          </a:xfrm>
          <a:prstGeom prst="rect">
            <a:avLst/>
          </a:prstGeom>
        </p:spPr>
      </p:pic>
      <p:pic>
        <p:nvPicPr>
          <p:cNvPr id="4" name="Picture 3" descr="A person smiling for a picture&#10;&#10;AI-generated content may be incorrect.">
            <a:extLst>
              <a:ext uri="{FF2B5EF4-FFF2-40B4-BE49-F238E27FC236}">
                <a16:creationId xmlns:a16="http://schemas.microsoft.com/office/drawing/2014/main" id="{C70D6BD1-BE10-1A7A-66E2-68636F581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303" r="11305"/>
          <a:stretch>
            <a:fillRect/>
          </a:stretch>
        </p:blipFill>
        <p:spPr bwMode="auto">
          <a:xfrm>
            <a:off x="2884" y="5107748"/>
            <a:ext cx="1627174" cy="1750034"/>
          </a:xfrm>
          <a:prstGeom prst="ellipse">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B92A3B6-88DD-4276-0F87-0665C0E0A4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8016" y="6315638"/>
            <a:ext cx="389962" cy="389962"/>
          </a:xfrm>
          <a:prstGeom prst="rect">
            <a:avLst/>
          </a:prstGeom>
        </p:spPr>
      </p:pic>
      <p:sp>
        <p:nvSpPr>
          <p:cNvPr id="6" name="TextBox 5">
            <a:extLst>
              <a:ext uri="{FF2B5EF4-FFF2-40B4-BE49-F238E27FC236}">
                <a16:creationId xmlns:a16="http://schemas.microsoft.com/office/drawing/2014/main" id="{9A9ADB24-031B-7672-229F-91B38721E64B}"/>
              </a:ext>
            </a:extLst>
          </p:cNvPr>
          <p:cNvSpPr txBox="1"/>
          <p:nvPr/>
        </p:nvSpPr>
        <p:spPr>
          <a:xfrm>
            <a:off x="2082800" y="520700"/>
            <a:ext cx="2012950" cy="646331"/>
          </a:xfrm>
          <a:prstGeom prst="rect">
            <a:avLst/>
          </a:prstGeom>
          <a:noFill/>
        </p:spPr>
        <p:txBody>
          <a:bodyPr wrap="square" rtlCol="0">
            <a:spAutoFit/>
          </a:bodyPr>
          <a:lstStyle/>
          <a:p>
            <a:r>
              <a:rPr lang="en-US" dirty="0">
                <a:solidFill>
                  <a:srgbClr val="FF0000"/>
                </a:solidFill>
              </a:rPr>
              <a:t>Make image clearer</a:t>
            </a:r>
          </a:p>
        </p:txBody>
      </p:sp>
    </p:spTree>
    <p:extLst>
      <p:ext uri="{BB962C8B-B14F-4D97-AF65-F5344CB8AC3E}">
        <p14:creationId xmlns:p14="http://schemas.microsoft.com/office/powerpoint/2010/main" val="234449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8FDF-9330-17E1-8190-E17A281C7E99}"/>
              </a:ext>
            </a:extLst>
          </p:cNvPr>
          <p:cNvSpPr>
            <a:spLocks noGrp="1"/>
          </p:cNvSpPr>
          <p:nvPr>
            <p:ph type="title"/>
          </p:nvPr>
        </p:nvSpPr>
        <p:spPr/>
        <p:txBody>
          <a:bodyPr/>
          <a:lstStyle/>
          <a:p>
            <a:pPr algn="ctr"/>
            <a:r>
              <a:rPr lang="en-US"/>
              <a:t>Hardware Technology Comparison/Selection </a:t>
            </a:r>
            <a:br>
              <a:rPr lang="en-US"/>
            </a:br>
            <a:r>
              <a:rPr lang="en-US"/>
              <a:t>(MCU)</a:t>
            </a:r>
          </a:p>
        </p:txBody>
      </p:sp>
      <p:pic>
        <p:nvPicPr>
          <p:cNvPr id="17" name="Picture 16">
            <a:extLst>
              <a:ext uri="{FF2B5EF4-FFF2-40B4-BE49-F238E27FC236}">
                <a16:creationId xmlns:a16="http://schemas.microsoft.com/office/drawing/2014/main" id="{C50D2362-B6D9-B061-F26D-F3B3A56B0E31}"/>
              </a:ext>
            </a:extLst>
          </p:cNvPr>
          <p:cNvPicPr>
            <a:picLocks noChangeAspect="1"/>
          </p:cNvPicPr>
          <p:nvPr/>
        </p:nvPicPr>
        <p:blipFill>
          <a:blip r:embed="rId2"/>
          <a:stretch>
            <a:fillRect/>
          </a:stretch>
        </p:blipFill>
        <p:spPr>
          <a:xfrm>
            <a:off x="2735141" y="1690688"/>
            <a:ext cx="6721718" cy="4339635"/>
          </a:xfrm>
          <a:prstGeom prst="rect">
            <a:avLst/>
          </a:prstGeom>
        </p:spPr>
      </p:pic>
      <p:pic>
        <p:nvPicPr>
          <p:cNvPr id="4" name="Picture 3" descr="A person smiling at the camera&#10;&#10;AI-generated content may be incorrect.">
            <a:extLst>
              <a:ext uri="{FF2B5EF4-FFF2-40B4-BE49-F238E27FC236}">
                <a16:creationId xmlns:a16="http://schemas.microsoft.com/office/drawing/2014/main" id="{502C92C5-220D-05B1-4FF5-7D2F6988B125}"/>
              </a:ext>
            </a:extLst>
          </p:cNvPr>
          <p:cNvPicPr>
            <a:picLocks noChangeAspect="1"/>
          </p:cNvPicPr>
          <p:nvPr/>
        </p:nvPicPr>
        <p:blipFill>
          <a:blip r:embed="rId3"/>
          <a:srcRect t="8565" r="-550" b="7776"/>
          <a:stretch>
            <a:fillRect/>
          </a:stretch>
        </p:blipFill>
        <p:spPr>
          <a:xfrm>
            <a:off x="16841" y="5107425"/>
            <a:ext cx="1641738" cy="1754604"/>
          </a:xfrm>
          <a:prstGeom prst="ellipse">
            <a:avLst/>
          </a:prstGeom>
        </p:spPr>
      </p:pic>
    </p:spTree>
    <p:extLst>
      <p:ext uri="{BB962C8B-B14F-4D97-AF65-F5344CB8AC3E}">
        <p14:creationId xmlns:p14="http://schemas.microsoft.com/office/powerpoint/2010/main" val="70587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E1C07-935F-0C93-791F-C75046067340}"/>
              </a:ext>
            </a:extLst>
          </p:cNvPr>
          <p:cNvSpPr>
            <a:spLocks noGrp="1"/>
          </p:cNvSpPr>
          <p:nvPr>
            <p:ph type="title"/>
          </p:nvPr>
        </p:nvSpPr>
        <p:spPr/>
        <p:txBody>
          <a:bodyPr/>
          <a:lstStyle/>
          <a:p>
            <a:pPr algn="ctr"/>
            <a:r>
              <a:rPr lang="en-US"/>
              <a:t>Hardware Part Comparison/Selection</a:t>
            </a:r>
            <a:br>
              <a:rPr lang="en-US"/>
            </a:br>
            <a:r>
              <a:rPr lang="en-US"/>
              <a:t> (MCU)</a:t>
            </a:r>
          </a:p>
        </p:txBody>
      </p:sp>
      <p:pic>
        <p:nvPicPr>
          <p:cNvPr id="5" name="Content Placeholder 4">
            <a:extLst>
              <a:ext uri="{FF2B5EF4-FFF2-40B4-BE49-F238E27FC236}">
                <a16:creationId xmlns:a16="http://schemas.microsoft.com/office/drawing/2014/main" id="{91995DF5-92E2-ABF9-505B-A15EE157C52E}"/>
              </a:ext>
            </a:extLst>
          </p:cNvPr>
          <p:cNvPicPr>
            <a:picLocks noGrp="1" noChangeAspect="1"/>
          </p:cNvPicPr>
          <p:nvPr>
            <p:ph idx="1"/>
          </p:nvPr>
        </p:nvPicPr>
        <p:blipFill>
          <a:blip r:embed="rId2"/>
          <a:stretch>
            <a:fillRect/>
          </a:stretch>
        </p:blipFill>
        <p:spPr>
          <a:xfrm>
            <a:off x="2300525" y="2317141"/>
            <a:ext cx="7590950" cy="2672870"/>
          </a:xfrm>
        </p:spPr>
      </p:pic>
      <p:pic>
        <p:nvPicPr>
          <p:cNvPr id="4" name="Picture 3" descr="A person smiling at the camera&#10;&#10;AI-generated content may be incorrect.">
            <a:extLst>
              <a:ext uri="{FF2B5EF4-FFF2-40B4-BE49-F238E27FC236}">
                <a16:creationId xmlns:a16="http://schemas.microsoft.com/office/drawing/2014/main" id="{9A1ADF31-DA77-B82F-4CF9-23C297A1264F}"/>
              </a:ext>
            </a:extLst>
          </p:cNvPr>
          <p:cNvPicPr>
            <a:picLocks noChangeAspect="1"/>
          </p:cNvPicPr>
          <p:nvPr/>
        </p:nvPicPr>
        <p:blipFill>
          <a:blip r:embed="rId3"/>
          <a:srcRect t="8565" r="-550" b="7776"/>
          <a:stretch>
            <a:fillRect/>
          </a:stretch>
        </p:blipFill>
        <p:spPr>
          <a:xfrm>
            <a:off x="16841" y="5107425"/>
            <a:ext cx="1641738" cy="1754604"/>
          </a:xfrm>
          <a:prstGeom prst="ellipse">
            <a:avLst/>
          </a:prstGeom>
        </p:spPr>
      </p:pic>
    </p:spTree>
    <p:extLst>
      <p:ext uri="{BB962C8B-B14F-4D97-AF65-F5344CB8AC3E}">
        <p14:creationId xmlns:p14="http://schemas.microsoft.com/office/powerpoint/2010/main" val="426934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5C09B-F281-2252-1817-C6D71E8DF3FE}"/>
              </a:ext>
            </a:extLst>
          </p:cNvPr>
          <p:cNvSpPr>
            <a:spLocks noGrp="1"/>
          </p:cNvSpPr>
          <p:nvPr>
            <p:ph type="title"/>
          </p:nvPr>
        </p:nvSpPr>
        <p:spPr/>
        <p:txBody>
          <a:bodyPr/>
          <a:lstStyle/>
          <a:p>
            <a:pPr algn="ctr"/>
            <a:r>
              <a:rPr lang="en-US"/>
              <a:t>Hardware Technology Comparison </a:t>
            </a:r>
            <a:br>
              <a:rPr lang="en-US"/>
            </a:br>
            <a:r>
              <a:rPr lang="en-US"/>
              <a:t>(Motor Types)</a:t>
            </a:r>
          </a:p>
        </p:txBody>
      </p:sp>
      <p:pic>
        <p:nvPicPr>
          <p:cNvPr id="5" name="Content Placeholder 4">
            <a:extLst>
              <a:ext uri="{FF2B5EF4-FFF2-40B4-BE49-F238E27FC236}">
                <a16:creationId xmlns:a16="http://schemas.microsoft.com/office/drawing/2014/main" id="{447C3D68-2F0C-E319-50D6-29F850EF2F7E}"/>
              </a:ext>
            </a:extLst>
          </p:cNvPr>
          <p:cNvPicPr>
            <a:picLocks noGrp="1" noChangeAspect="1"/>
          </p:cNvPicPr>
          <p:nvPr>
            <p:ph idx="1"/>
          </p:nvPr>
        </p:nvPicPr>
        <p:blipFill>
          <a:blip r:embed="rId2"/>
          <a:stretch>
            <a:fillRect/>
          </a:stretch>
        </p:blipFill>
        <p:spPr>
          <a:xfrm>
            <a:off x="2951846" y="1895253"/>
            <a:ext cx="6288308" cy="4373031"/>
          </a:xfrm>
        </p:spPr>
      </p:pic>
      <p:pic>
        <p:nvPicPr>
          <p:cNvPr id="4" name="Picture 3" descr="A person smiling at the camera&#10;&#10;AI-generated content may be incorrect.">
            <a:extLst>
              <a:ext uri="{FF2B5EF4-FFF2-40B4-BE49-F238E27FC236}">
                <a16:creationId xmlns:a16="http://schemas.microsoft.com/office/drawing/2014/main" id="{4519D771-D350-4FA1-789A-B617F5FB4920}"/>
              </a:ext>
            </a:extLst>
          </p:cNvPr>
          <p:cNvPicPr>
            <a:picLocks noChangeAspect="1"/>
          </p:cNvPicPr>
          <p:nvPr/>
        </p:nvPicPr>
        <p:blipFill>
          <a:blip r:embed="rId3"/>
          <a:srcRect t="8565" r="-550" b="7776"/>
          <a:stretch>
            <a:fillRect/>
          </a:stretch>
        </p:blipFill>
        <p:spPr>
          <a:xfrm>
            <a:off x="16841" y="5107425"/>
            <a:ext cx="1641738" cy="1754604"/>
          </a:xfrm>
          <a:prstGeom prst="ellipse">
            <a:avLst/>
          </a:prstGeom>
        </p:spPr>
      </p:pic>
    </p:spTree>
    <p:extLst>
      <p:ext uri="{BB962C8B-B14F-4D97-AF65-F5344CB8AC3E}">
        <p14:creationId xmlns:p14="http://schemas.microsoft.com/office/powerpoint/2010/main" val="16902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733E823CC79C41B6784319084ED718" ma:contentTypeVersion="9" ma:contentTypeDescription="Create a new document." ma:contentTypeScope="" ma:versionID="2f3572c032dff1fa258fe28741e9ed9f">
  <xsd:schema xmlns:xsd="http://www.w3.org/2001/XMLSchema" xmlns:xs="http://www.w3.org/2001/XMLSchema" xmlns:p="http://schemas.microsoft.com/office/2006/metadata/properties" xmlns:ns3="4a554895-d496-43de-8389-f28bb01ee7f0" xmlns:ns4="0d172d0a-f5fe-4b02-bf47-e2f5153c9c53" targetNamespace="http://schemas.microsoft.com/office/2006/metadata/properties" ma:root="true" ma:fieldsID="197857b4b9aee23fcbd0621f082147e2" ns3:_="" ns4:_="">
    <xsd:import namespace="4a554895-d496-43de-8389-f28bb01ee7f0"/>
    <xsd:import namespace="0d172d0a-f5fe-4b02-bf47-e2f5153c9c53"/>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554895-d496-43de-8389-f28bb01ee7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172d0a-f5fe-4b02-bf47-e2f5153c9c5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a554895-d496-43de-8389-f28bb01ee7f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E54911-35CC-4ADD-9121-5BA6B7BA07B1}">
  <ds:schemaRefs>
    <ds:schemaRef ds:uri="0d172d0a-f5fe-4b02-bf47-e2f5153c9c53"/>
    <ds:schemaRef ds:uri="4a554895-d496-43de-8389-f28bb01ee7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044D00-099E-4CD1-9617-0DE836B58093}">
  <ds:schemaRefs>
    <ds:schemaRef ds:uri="http://purl.org/dc/dcmitype/"/>
    <ds:schemaRef ds:uri="0d172d0a-f5fe-4b02-bf47-e2f5153c9c53"/>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infopath/2007/PartnerControls"/>
    <ds:schemaRef ds:uri="4a554895-d496-43de-8389-f28bb01ee7f0"/>
    <ds:schemaRef ds:uri="http://purl.org/dc/elements/1.1/"/>
  </ds:schemaRefs>
</ds:datastoreItem>
</file>

<file path=customXml/itemProps3.xml><?xml version="1.0" encoding="utf-8"?>
<ds:datastoreItem xmlns:ds="http://schemas.openxmlformats.org/officeDocument/2006/customXml" ds:itemID="{7F363B3E-DCAC-4451-9CAC-C7C8759A6A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320</TotalTime>
  <Words>544</Words>
  <Application>Microsoft Office PowerPoint</Application>
  <PresentationFormat>Widescreen</PresentationFormat>
  <Paragraphs>67</Paragraphs>
  <Slides>37</Slides>
  <Notes>2</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Aptos</vt:lpstr>
      <vt:lpstr>Aptos Display</vt:lpstr>
      <vt:lpstr>Arial</vt:lpstr>
      <vt:lpstr>Office Theme</vt:lpstr>
      <vt:lpstr>Industrial Robotic Animatronic</vt:lpstr>
      <vt:lpstr>Meet The Team</vt:lpstr>
      <vt:lpstr>Background &amp; Motivation</vt:lpstr>
      <vt:lpstr>Goals &amp; Objectives</vt:lpstr>
      <vt:lpstr>Engineering Specifications</vt:lpstr>
      <vt:lpstr>Hardware Diagram</vt:lpstr>
      <vt:lpstr>Hardware Technology Comparison/Selection  (MCU)</vt:lpstr>
      <vt:lpstr>Hardware Part Comparison/Selection  (MCU)</vt:lpstr>
      <vt:lpstr>Hardware Technology Comparison  (Motor Types)</vt:lpstr>
      <vt:lpstr>Hardware Part Comparison/Selection  (Motor Types)</vt:lpstr>
      <vt:lpstr>Hardware Technology Comparison  (Sensors)</vt:lpstr>
      <vt:lpstr>Hardware Part Comparison/Selection  (Sensors)</vt:lpstr>
      <vt:lpstr>Hardware Technology Comparison/Selection (Protection System)</vt:lpstr>
      <vt:lpstr>Hardware Part Comparison/Selection  (Protection System)</vt:lpstr>
      <vt:lpstr>Hardware Technology Comparison  (Voltage Regulator)</vt:lpstr>
      <vt:lpstr>Hardware Part Comparison/Selection  (Voltage Regulator)</vt:lpstr>
      <vt:lpstr>Hardware Part Comparison  (Ethernet Switch)</vt:lpstr>
      <vt:lpstr>Hardware Part Comparison/Selection  (Ethernet Switch)</vt:lpstr>
      <vt:lpstr>Software Diagram</vt:lpstr>
      <vt:lpstr>Software Technology Comparison/Selection  (HMI)</vt:lpstr>
      <vt:lpstr>Software Component Comparison/Selection (HMI)</vt:lpstr>
      <vt:lpstr>Software Technology Comparison  (Programming Languages)</vt:lpstr>
      <vt:lpstr>Software Component Comparison/Selection (Programming IDE)</vt:lpstr>
      <vt:lpstr>Software Technology Comparison (Serial vs. Ethernet)</vt:lpstr>
      <vt:lpstr>Software Component Comparison/Selection (Ethernet IC)</vt:lpstr>
      <vt:lpstr>Software Technology Comparison/Selection (Modbus)</vt:lpstr>
      <vt:lpstr>Software Technology Comparison/Selection (HMI Software)</vt:lpstr>
      <vt:lpstr>Software Technology Selection (Software for PCB)</vt:lpstr>
      <vt:lpstr>Main Board Schematic</vt:lpstr>
      <vt:lpstr>PCB Layout</vt:lpstr>
      <vt:lpstr>Regulator Board Schematic</vt:lpstr>
      <vt:lpstr>PCB Layout</vt:lpstr>
      <vt:lpstr>Prototyping &amp; Testing</vt:lpstr>
      <vt:lpstr>Planned Cost</vt:lpstr>
      <vt:lpstr>Actual Cost</vt:lpstr>
      <vt:lpstr>Work Distribution</vt:lpstr>
      <vt:lpstr>Plan for Completion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Tony Torres</dc:creator>
  <cp:lastModifiedBy>Austin Berg</cp:lastModifiedBy>
  <cp:revision>3</cp:revision>
  <dcterms:created xsi:type="dcterms:W3CDTF">2025-05-27T16:52:31Z</dcterms:created>
  <dcterms:modified xsi:type="dcterms:W3CDTF">2025-06-29T06:48:48Z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0x0101000F733E823CC79C41B6784319084ED718</vt:lpwstr>
  </property>
</Properties>
</file>